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51"/>
  </p:notesMasterIdLst>
  <p:sldIdLst>
    <p:sldId id="312" r:id="rId2"/>
    <p:sldId id="257" r:id="rId3"/>
    <p:sldId id="258" r:id="rId4"/>
    <p:sldId id="259" r:id="rId5"/>
    <p:sldId id="260" r:id="rId6"/>
    <p:sldId id="261" r:id="rId7"/>
    <p:sldId id="262" r:id="rId8"/>
    <p:sldId id="313" r:id="rId9"/>
    <p:sldId id="264" r:id="rId10"/>
    <p:sldId id="314" r:id="rId11"/>
    <p:sldId id="265" r:id="rId12"/>
    <p:sldId id="266" r:id="rId13"/>
    <p:sldId id="269" r:id="rId14"/>
    <p:sldId id="271" r:id="rId15"/>
    <p:sldId id="274" r:id="rId16"/>
    <p:sldId id="275" r:id="rId17"/>
    <p:sldId id="273" r:id="rId18"/>
    <p:sldId id="278" r:id="rId19"/>
    <p:sldId id="279" r:id="rId20"/>
    <p:sldId id="280" r:id="rId21"/>
    <p:sldId id="281" r:id="rId22"/>
    <p:sldId id="282" r:id="rId23"/>
    <p:sldId id="283" r:id="rId24"/>
    <p:sldId id="284"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 id="311" r:id="rId38"/>
    <p:sldId id="300" r:id="rId39"/>
    <p:sldId id="310" r:id="rId40"/>
    <p:sldId id="301" r:id="rId41"/>
    <p:sldId id="308" r:id="rId42"/>
    <p:sldId id="309" r:id="rId43"/>
    <p:sldId id="302" r:id="rId44"/>
    <p:sldId id="304" r:id="rId45"/>
    <p:sldId id="305" r:id="rId46"/>
    <p:sldId id="315" r:id="rId47"/>
    <p:sldId id="316" r:id="rId48"/>
    <p:sldId id="307" r:id="rId49"/>
    <p:sldId id="306" r:id="rId50"/>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00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64" autoAdjust="0"/>
    <p:restoredTop sz="93250" autoAdjust="0"/>
  </p:normalViewPr>
  <p:slideViewPr>
    <p:cSldViewPr snapToGrid="0">
      <p:cViewPr varScale="1">
        <p:scale>
          <a:sx n="69" d="100"/>
          <a:sy n="69" d="100"/>
        </p:scale>
        <p:origin x="-624" y="-90"/>
      </p:cViewPr>
      <p:guideLst>
        <p:guide orient="horz" pos="2160"/>
        <p:guide pos="3840"/>
      </p:guideLst>
    </p:cSldViewPr>
  </p:slideViewPr>
  <p:outlineViewPr>
    <p:cViewPr>
      <p:scale>
        <a:sx n="33" d="100"/>
        <a:sy n="33" d="100"/>
      </p:scale>
      <p:origin x="12"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3" d="100"/>
          <a:sy n="53" d="100"/>
        </p:scale>
        <p:origin x="-280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F8E2CE65-F0B9-40AA-A872-C60B4F6930B4}" type="datetimeFigureOut">
              <a:rPr lang="en-US"/>
              <a:pPr>
                <a:defRPr/>
              </a:pPr>
              <a:t>02/08/2016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49AEB4DE-A261-4F7B-AEDA-299B9B9328F3}" type="slidenum">
              <a:rPr lang="en-US"/>
              <a:pPr>
                <a:defRPr/>
              </a:pPr>
              <a:t>‹#›</a:t>
            </a:fld>
            <a:endParaRPr lang="en-US"/>
          </a:p>
        </p:txBody>
      </p:sp>
    </p:spTree>
    <p:extLst>
      <p:ext uri="{BB962C8B-B14F-4D97-AF65-F5344CB8AC3E}">
        <p14:creationId xmlns:p14="http://schemas.microsoft.com/office/powerpoint/2010/main" val="14480285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9AEB4DE-A261-4F7B-AEDA-299B9B9328F3}" type="slidenum">
              <a:rPr lang="en-US" smtClean="0"/>
              <a:pPr>
                <a:defRPr/>
              </a:pPr>
              <a:t>1</a:t>
            </a:fld>
            <a:endParaRPr lang="en-US"/>
          </a:p>
        </p:txBody>
      </p:sp>
    </p:spTree>
    <p:extLst>
      <p:ext uri="{BB962C8B-B14F-4D97-AF65-F5344CB8AC3E}">
        <p14:creationId xmlns:p14="http://schemas.microsoft.com/office/powerpoint/2010/main" val="757467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7D20F7C4-2623-4C72-A5D3-07118F6271AE}" type="slidenum">
              <a:rPr lang="en-US" smtClean="0">
                <a:latin typeface="Calibri" pitchFamily="34" charset="0"/>
              </a:rPr>
              <a:pPr eaLnBrk="1" fontAlgn="base" hangingPunct="1">
                <a:spcBef>
                  <a:spcPct val="0"/>
                </a:spcBef>
                <a:spcAft>
                  <a:spcPct val="0"/>
                </a:spcAft>
              </a:pPr>
              <a:t>31</a:t>
            </a:fld>
            <a:endParaRPr lang="en-US" smtClean="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91ED2DF0-D59C-4B04-990B-54D68FAF3888}" type="slidenum">
              <a:rPr lang="en-US" smtClean="0">
                <a:latin typeface="Calibri" pitchFamily="34" charset="0"/>
              </a:rPr>
              <a:pPr eaLnBrk="1" fontAlgn="base" hangingPunct="1">
                <a:spcBef>
                  <a:spcPct val="0"/>
                </a:spcBef>
                <a:spcAft>
                  <a:spcPct val="0"/>
                </a:spcAft>
              </a:pPr>
              <a:t>48</a:t>
            </a:fld>
            <a:endParaRPr lang="en-US"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192E7BA-25C2-469B-B7AF-AE58BB7B754E}" type="datetime1">
              <a:rPr lang="en-US"/>
              <a:pPr>
                <a:defRPr/>
              </a:pPr>
              <a:t>02/08/2016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6473FA-E46E-4756-8925-1EF62338ADE5}" type="slidenum">
              <a:rPr lang="en-US"/>
              <a:pPr>
                <a:defRPr/>
              </a:pPr>
              <a:t>‹#›</a:t>
            </a:fld>
            <a:endParaRPr lang="en-US"/>
          </a:p>
        </p:txBody>
      </p:sp>
    </p:spTree>
    <p:extLst>
      <p:ext uri="{BB962C8B-B14F-4D97-AF65-F5344CB8AC3E}">
        <p14:creationId xmlns:p14="http://schemas.microsoft.com/office/powerpoint/2010/main" val="2141495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0556CC9-08AF-4374-AB89-653C75C357F1}" type="datetime1">
              <a:rPr lang="en-US"/>
              <a:pPr>
                <a:defRPr/>
              </a:pPr>
              <a:t>02/08/2016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9FC0FE5-ED4D-42A3-A70D-766C3704CEC9}" type="slidenum">
              <a:rPr lang="en-US"/>
              <a:pPr>
                <a:defRPr/>
              </a:pPr>
              <a:t>‹#›</a:t>
            </a:fld>
            <a:endParaRPr lang="en-US"/>
          </a:p>
        </p:txBody>
      </p:sp>
    </p:spTree>
    <p:extLst>
      <p:ext uri="{BB962C8B-B14F-4D97-AF65-F5344CB8AC3E}">
        <p14:creationId xmlns:p14="http://schemas.microsoft.com/office/powerpoint/2010/main" val="803026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B33E536-75F4-47D0-9598-1A78F41A0597}" type="datetime1">
              <a:rPr lang="en-US"/>
              <a:pPr>
                <a:defRPr/>
              </a:pPr>
              <a:t>02/08/2016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D14A3D4-8AA7-4DE5-A8EF-DACFF8DD31BA}" type="slidenum">
              <a:rPr lang="en-US"/>
              <a:pPr>
                <a:defRPr/>
              </a:pPr>
              <a:t>‹#›</a:t>
            </a:fld>
            <a:endParaRPr lang="en-US"/>
          </a:p>
        </p:txBody>
      </p:sp>
    </p:spTree>
    <p:extLst>
      <p:ext uri="{BB962C8B-B14F-4D97-AF65-F5344CB8AC3E}">
        <p14:creationId xmlns:p14="http://schemas.microsoft.com/office/powerpoint/2010/main" val="2541108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5C97B1E-3894-4219-A41B-3D67011EAB4F}" type="datetime1">
              <a:rPr lang="en-US"/>
              <a:pPr>
                <a:defRPr/>
              </a:pPr>
              <a:t>02/08/2016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367ADDA-2381-4D53-939E-E00FA928DDA1}" type="slidenum">
              <a:rPr lang="en-US"/>
              <a:pPr>
                <a:defRPr/>
              </a:pPr>
              <a:t>‹#›</a:t>
            </a:fld>
            <a:endParaRPr lang="en-US"/>
          </a:p>
        </p:txBody>
      </p:sp>
    </p:spTree>
    <p:extLst>
      <p:ext uri="{BB962C8B-B14F-4D97-AF65-F5344CB8AC3E}">
        <p14:creationId xmlns:p14="http://schemas.microsoft.com/office/powerpoint/2010/main" val="1052871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E5A100C-838F-48BC-90E1-ABE662FFE641}" type="datetime1">
              <a:rPr lang="en-US"/>
              <a:pPr>
                <a:defRPr/>
              </a:pPr>
              <a:t>02/08/2016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E20CBE8-E1AE-4518-8A51-01452A7E2B7F}" type="slidenum">
              <a:rPr lang="en-US"/>
              <a:pPr>
                <a:defRPr/>
              </a:pPr>
              <a:t>‹#›</a:t>
            </a:fld>
            <a:endParaRPr lang="en-US"/>
          </a:p>
        </p:txBody>
      </p:sp>
    </p:spTree>
    <p:extLst>
      <p:ext uri="{BB962C8B-B14F-4D97-AF65-F5344CB8AC3E}">
        <p14:creationId xmlns:p14="http://schemas.microsoft.com/office/powerpoint/2010/main" val="3444698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E90B541-97DE-40A8-AC1E-7A6E81DA07DB}" type="datetime1">
              <a:rPr lang="en-US"/>
              <a:pPr>
                <a:defRPr/>
              </a:pPr>
              <a:t>02/08/2016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A62A86E-E26C-4D6A-8237-F9CAAA8485EA}" type="slidenum">
              <a:rPr lang="en-US"/>
              <a:pPr>
                <a:defRPr/>
              </a:pPr>
              <a:t>‹#›</a:t>
            </a:fld>
            <a:endParaRPr lang="en-US"/>
          </a:p>
        </p:txBody>
      </p:sp>
    </p:spTree>
    <p:extLst>
      <p:ext uri="{BB962C8B-B14F-4D97-AF65-F5344CB8AC3E}">
        <p14:creationId xmlns:p14="http://schemas.microsoft.com/office/powerpoint/2010/main" val="70280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0BD4EB9-ED0F-49E7-83EA-47344E5FED0D}" type="datetime1">
              <a:rPr lang="en-US"/>
              <a:pPr>
                <a:defRPr/>
              </a:pPr>
              <a:t>02/08/2016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AB86281-93F1-438B-A5F9-C3346F24C078}" type="slidenum">
              <a:rPr lang="en-US"/>
              <a:pPr>
                <a:defRPr/>
              </a:pPr>
              <a:t>‹#›</a:t>
            </a:fld>
            <a:endParaRPr lang="en-US"/>
          </a:p>
        </p:txBody>
      </p:sp>
    </p:spTree>
    <p:extLst>
      <p:ext uri="{BB962C8B-B14F-4D97-AF65-F5344CB8AC3E}">
        <p14:creationId xmlns:p14="http://schemas.microsoft.com/office/powerpoint/2010/main" val="2040782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683FCC1-0BD8-4805-BB99-667134DD9F08}" type="datetime1">
              <a:rPr lang="en-US"/>
              <a:pPr>
                <a:defRPr/>
              </a:pPr>
              <a:t>02/08/2016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F2F2B04-DF65-4456-B4EF-401298BF33D9}" type="slidenum">
              <a:rPr lang="en-US"/>
              <a:pPr>
                <a:defRPr/>
              </a:pPr>
              <a:t>‹#›</a:t>
            </a:fld>
            <a:endParaRPr lang="en-US"/>
          </a:p>
        </p:txBody>
      </p:sp>
    </p:spTree>
    <p:extLst>
      <p:ext uri="{BB962C8B-B14F-4D97-AF65-F5344CB8AC3E}">
        <p14:creationId xmlns:p14="http://schemas.microsoft.com/office/powerpoint/2010/main" val="1734107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BCE09BC-ADFF-48B1-A1DC-2555B4C6F25A}" type="datetime1">
              <a:rPr lang="en-US"/>
              <a:pPr>
                <a:defRPr/>
              </a:pPr>
              <a:t>02/08/2016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77FF03D-748A-4B9D-8416-72C9F7187BEA}" type="slidenum">
              <a:rPr lang="en-US"/>
              <a:pPr>
                <a:defRPr/>
              </a:pPr>
              <a:t>‹#›</a:t>
            </a:fld>
            <a:endParaRPr lang="en-US"/>
          </a:p>
        </p:txBody>
      </p:sp>
    </p:spTree>
    <p:extLst>
      <p:ext uri="{BB962C8B-B14F-4D97-AF65-F5344CB8AC3E}">
        <p14:creationId xmlns:p14="http://schemas.microsoft.com/office/powerpoint/2010/main" val="284618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E3833F6-C7C6-44F4-8D2A-BAB26AB1008D}" type="datetime1">
              <a:rPr lang="en-US"/>
              <a:pPr>
                <a:defRPr/>
              </a:pPr>
              <a:t>02/08/2016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7FB9BF6-7C8E-4183-B778-A946A390D56A}" type="slidenum">
              <a:rPr lang="en-US"/>
              <a:pPr>
                <a:defRPr/>
              </a:pPr>
              <a:t>‹#›</a:t>
            </a:fld>
            <a:endParaRPr lang="en-US"/>
          </a:p>
        </p:txBody>
      </p:sp>
    </p:spTree>
    <p:extLst>
      <p:ext uri="{BB962C8B-B14F-4D97-AF65-F5344CB8AC3E}">
        <p14:creationId xmlns:p14="http://schemas.microsoft.com/office/powerpoint/2010/main" val="2744848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3B0C41D-3935-40DD-B85A-A842A0E24101}" type="datetime1">
              <a:rPr lang="en-US"/>
              <a:pPr>
                <a:defRPr/>
              </a:pPr>
              <a:t>02/08/2016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8B769A-CA4C-40DD-BBD8-F0B274B1D0F2}" type="slidenum">
              <a:rPr lang="en-US"/>
              <a:pPr>
                <a:defRPr/>
              </a:pPr>
              <a:t>‹#›</a:t>
            </a:fld>
            <a:endParaRPr lang="en-US"/>
          </a:p>
        </p:txBody>
      </p:sp>
    </p:spTree>
    <p:extLst>
      <p:ext uri="{BB962C8B-B14F-4D97-AF65-F5344CB8AC3E}">
        <p14:creationId xmlns:p14="http://schemas.microsoft.com/office/powerpoint/2010/main" val="2662506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B57AF5F-70D5-41AB-BA13-4574AAC4259A}" type="datetime1">
              <a:rPr lang="en-US"/>
              <a:pPr>
                <a:defRPr/>
              </a:pPr>
              <a:t>02/08/2016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D37C95C-5285-4268-A8EA-ED81492FBD0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hf hdr="0" ftr="0" dt="0"/>
  <p:txStyles>
    <p:titleStyle>
      <a:lvl1pPr algn="l" rtl="0" eaLnBrk="0" fontAlgn="base" hangingPunct="0">
        <a:lnSpc>
          <a:spcPct val="90000"/>
        </a:lnSpc>
        <a:spcBef>
          <a:spcPct val="0"/>
        </a:spcBef>
        <a:spcAft>
          <a:spcPct val="0"/>
        </a:spcAft>
        <a:defRPr sz="4400" kern="1200">
          <a:solidFill>
            <a:srgbClr val="FF0066"/>
          </a:solidFill>
          <a:latin typeface="+mj-lt"/>
          <a:ea typeface="+mj-ea"/>
          <a:cs typeface="+mj-cs"/>
        </a:defRPr>
      </a:lvl1pPr>
      <a:lvl2pPr algn="l" rtl="0" eaLnBrk="0" fontAlgn="base" hangingPunct="0">
        <a:lnSpc>
          <a:spcPct val="90000"/>
        </a:lnSpc>
        <a:spcBef>
          <a:spcPct val="0"/>
        </a:spcBef>
        <a:spcAft>
          <a:spcPct val="0"/>
        </a:spcAft>
        <a:defRPr sz="4400">
          <a:solidFill>
            <a:srgbClr val="FF0066"/>
          </a:solidFill>
          <a:latin typeface="Arial" charset="0"/>
        </a:defRPr>
      </a:lvl2pPr>
      <a:lvl3pPr algn="l" rtl="0" eaLnBrk="0" fontAlgn="base" hangingPunct="0">
        <a:lnSpc>
          <a:spcPct val="90000"/>
        </a:lnSpc>
        <a:spcBef>
          <a:spcPct val="0"/>
        </a:spcBef>
        <a:spcAft>
          <a:spcPct val="0"/>
        </a:spcAft>
        <a:defRPr sz="4400">
          <a:solidFill>
            <a:srgbClr val="FF0066"/>
          </a:solidFill>
          <a:latin typeface="Arial" charset="0"/>
        </a:defRPr>
      </a:lvl3pPr>
      <a:lvl4pPr algn="l" rtl="0" eaLnBrk="0" fontAlgn="base" hangingPunct="0">
        <a:lnSpc>
          <a:spcPct val="90000"/>
        </a:lnSpc>
        <a:spcBef>
          <a:spcPct val="0"/>
        </a:spcBef>
        <a:spcAft>
          <a:spcPct val="0"/>
        </a:spcAft>
        <a:defRPr sz="4400">
          <a:solidFill>
            <a:srgbClr val="FF0066"/>
          </a:solidFill>
          <a:latin typeface="Arial" charset="0"/>
        </a:defRPr>
      </a:lvl4pPr>
      <a:lvl5pPr algn="l" rtl="0" eaLnBrk="0" fontAlgn="base" hangingPunct="0">
        <a:lnSpc>
          <a:spcPct val="90000"/>
        </a:lnSpc>
        <a:spcBef>
          <a:spcPct val="0"/>
        </a:spcBef>
        <a:spcAft>
          <a:spcPct val="0"/>
        </a:spcAft>
        <a:defRPr sz="4400">
          <a:solidFill>
            <a:srgbClr val="FF0066"/>
          </a:solidFill>
          <a:latin typeface="Arial" charset="0"/>
        </a:defRPr>
      </a:lvl5pPr>
      <a:lvl6pPr marL="457200" algn="l" rtl="0" fontAlgn="base">
        <a:lnSpc>
          <a:spcPct val="90000"/>
        </a:lnSpc>
        <a:spcBef>
          <a:spcPct val="0"/>
        </a:spcBef>
        <a:spcAft>
          <a:spcPct val="0"/>
        </a:spcAft>
        <a:defRPr sz="4400">
          <a:solidFill>
            <a:srgbClr val="FF0066"/>
          </a:solidFill>
          <a:latin typeface="Arial" charset="0"/>
        </a:defRPr>
      </a:lvl6pPr>
      <a:lvl7pPr marL="914400" algn="l" rtl="0" fontAlgn="base">
        <a:lnSpc>
          <a:spcPct val="90000"/>
        </a:lnSpc>
        <a:spcBef>
          <a:spcPct val="0"/>
        </a:spcBef>
        <a:spcAft>
          <a:spcPct val="0"/>
        </a:spcAft>
        <a:defRPr sz="4400">
          <a:solidFill>
            <a:srgbClr val="FF0066"/>
          </a:solidFill>
          <a:latin typeface="Arial" charset="0"/>
        </a:defRPr>
      </a:lvl7pPr>
      <a:lvl8pPr marL="1371600" algn="l" rtl="0" fontAlgn="base">
        <a:lnSpc>
          <a:spcPct val="90000"/>
        </a:lnSpc>
        <a:spcBef>
          <a:spcPct val="0"/>
        </a:spcBef>
        <a:spcAft>
          <a:spcPct val="0"/>
        </a:spcAft>
        <a:defRPr sz="4400">
          <a:solidFill>
            <a:srgbClr val="FF0066"/>
          </a:solidFill>
          <a:latin typeface="Arial" charset="0"/>
        </a:defRPr>
      </a:lvl8pPr>
      <a:lvl9pPr marL="1828800" algn="l" rtl="0" fontAlgn="base">
        <a:lnSpc>
          <a:spcPct val="90000"/>
        </a:lnSpc>
        <a:spcBef>
          <a:spcPct val="0"/>
        </a:spcBef>
        <a:spcAft>
          <a:spcPct val="0"/>
        </a:spcAft>
        <a:defRPr sz="4400">
          <a:solidFill>
            <a:srgbClr val="FF0066"/>
          </a:solidFill>
          <a:latin typeface="Arial"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rgbClr val="0000FF"/>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rgbClr val="0000FF"/>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rgbClr val="0000FF"/>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rgbClr val="0000FF"/>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rgbClr val="0000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F0F1427-357C-4814-B71F-E70993FD8E8B}" type="slidenum">
              <a:rPr lang="en-US"/>
              <a:pPr>
                <a:defRPr/>
              </a:pPr>
              <a:t>1</a:t>
            </a:fld>
            <a:endParaRPr lang="en-US"/>
          </a:p>
        </p:txBody>
      </p:sp>
      <p:sp>
        <p:nvSpPr>
          <p:cNvPr id="5" name="Title 1"/>
          <p:cNvSpPr txBox="1">
            <a:spLocks/>
          </p:cNvSpPr>
          <p:nvPr/>
        </p:nvSpPr>
        <p:spPr>
          <a:xfrm>
            <a:off x="0" y="0"/>
            <a:ext cx="12192000" cy="6858000"/>
          </a:xfrm>
          <a:prstGeom prst="rect">
            <a:avLst/>
          </a:prstGeom>
        </p:spPr>
        <p:txBody>
          <a:bodyPr anchor="ctr">
            <a:normAutofit fontScale="97500"/>
          </a:bodyPr>
          <a:lstStyle>
            <a:lvl1pPr algn="l" defTabSz="914400" rtl="0" eaLnBrk="1" latinLnBrk="0" hangingPunct="1">
              <a:lnSpc>
                <a:spcPct val="90000"/>
              </a:lnSpc>
              <a:spcBef>
                <a:spcPct val="0"/>
              </a:spcBef>
              <a:buNone/>
              <a:defRPr sz="4400" kern="1200">
                <a:solidFill>
                  <a:srgbClr val="FF0066"/>
                </a:solidFill>
                <a:latin typeface="+mj-lt"/>
                <a:ea typeface="+mj-ea"/>
                <a:cs typeface="+mj-cs"/>
              </a:defRPr>
            </a:lvl1pPr>
          </a:lstStyle>
          <a:p>
            <a:pPr algn="ctr" fontAlgn="auto">
              <a:lnSpc>
                <a:spcPct val="150000"/>
              </a:lnSpc>
              <a:spcAft>
                <a:spcPts val="0"/>
              </a:spcAft>
              <a:defRPr/>
            </a:pPr>
            <a:r>
              <a:rPr lang="en-US" sz="3200" b="1" dirty="0" smtClean="0">
                <a:solidFill>
                  <a:srgbClr val="0000FF"/>
                </a:solidFill>
              </a:rPr>
              <a:t>CHUYÊN ĐỀ 3</a:t>
            </a:r>
          </a:p>
          <a:p>
            <a:pPr algn="ctr" fontAlgn="auto">
              <a:lnSpc>
                <a:spcPct val="150000"/>
              </a:lnSpc>
              <a:spcAft>
                <a:spcPts val="0"/>
              </a:spcAft>
              <a:defRPr/>
            </a:pPr>
            <a:r>
              <a:rPr lang="en-US" sz="4100" b="1" dirty="0" smtClean="0">
                <a:solidFill>
                  <a:srgbClr val="FF0000"/>
                </a:solidFill>
              </a:rPr>
              <a:t>VỀ TỔNG KẾT VIỆC THỰC HIỆN NGHỊ </a:t>
            </a:r>
          </a:p>
          <a:p>
            <a:pPr algn="ctr" fontAlgn="auto">
              <a:lnSpc>
                <a:spcPct val="150000"/>
              </a:lnSpc>
              <a:spcAft>
                <a:spcPts val="0"/>
              </a:spcAft>
              <a:defRPr/>
            </a:pPr>
            <a:r>
              <a:rPr lang="en-US" sz="4100" b="1" dirty="0" smtClean="0">
                <a:solidFill>
                  <a:srgbClr val="FF0000"/>
                </a:solidFill>
              </a:rPr>
              <a:t>QUYẾT TRUNG ƯƠNG 4 KHÓA XI </a:t>
            </a:r>
            <a:r>
              <a:rPr lang="en-US" sz="3200" b="1" dirty="0" smtClean="0">
                <a:solidFill>
                  <a:srgbClr val="FF0000"/>
                </a:solidFill>
              </a:rPr>
              <a:t/>
            </a:r>
            <a:br>
              <a:rPr lang="en-US" sz="3200" b="1" dirty="0" smtClean="0">
                <a:solidFill>
                  <a:srgbClr val="FF0000"/>
                </a:solidFill>
              </a:rPr>
            </a:br>
            <a:r>
              <a:rPr lang="en-US" sz="3600" b="1" dirty="0" smtClean="0">
                <a:solidFill>
                  <a:srgbClr val="FF0000"/>
                </a:solidFill>
              </a:rPr>
              <a:t>“MỘT SỐ VẤN ĐỀ CẤP BÁCH  </a:t>
            </a:r>
          </a:p>
          <a:p>
            <a:pPr algn="ctr" fontAlgn="auto">
              <a:lnSpc>
                <a:spcPct val="150000"/>
              </a:lnSpc>
              <a:spcAft>
                <a:spcPts val="0"/>
              </a:spcAft>
              <a:defRPr/>
            </a:pPr>
            <a:r>
              <a:rPr lang="en-US" sz="3600" b="1" dirty="0" smtClean="0">
                <a:solidFill>
                  <a:srgbClr val="FF0000"/>
                </a:solidFill>
              </a:rPr>
              <a:t>VỀ XÂY DỰNG ĐẢNG HIỆN NAY”</a:t>
            </a:r>
            <a:endParaRPr lang="en-US" sz="36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719138" y="1030288"/>
            <a:ext cx="10790237" cy="4351337"/>
          </a:xfrm>
        </p:spPr>
        <p:txBody>
          <a:bodyPr/>
          <a:lstStyle/>
          <a:p>
            <a:pPr eaLnBrk="1" hangingPunct="1"/>
            <a:r>
              <a:rPr lang="en-US" sz="4400" b="1" smtClean="0"/>
              <a:t>Như vậy NQTW 4 có điểm mới, khác với các Nghị quyết về xây dựng Đảng trước đây, đó là:</a:t>
            </a:r>
          </a:p>
          <a:p>
            <a:pPr eaLnBrk="1" hangingPunct="1"/>
            <a:r>
              <a:rPr lang="en-US" sz="4400" b="1" smtClean="0">
                <a:solidFill>
                  <a:srgbClr val="FF0000"/>
                </a:solidFill>
              </a:rPr>
              <a:t>Về phạm vi cả Nghị quyết:</a:t>
            </a:r>
          </a:p>
          <a:p>
            <a:pPr eaLnBrk="1" hangingPunct="1"/>
            <a:r>
              <a:rPr lang="en-US" sz="4400" b="1" smtClean="0">
                <a:solidFill>
                  <a:srgbClr val="FF0000"/>
                </a:solidFill>
              </a:rPr>
              <a:t>Về giải pháp thực hiện:</a:t>
            </a:r>
          </a:p>
          <a:p>
            <a:pPr eaLnBrk="1" hangingPunct="1"/>
            <a:r>
              <a:rPr lang="en-US" sz="4400" b="1" smtClean="0">
                <a:solidFill>
                  <a:srgbClr val="FF0000"/>
                </a:solidFill>
              </a:rPr>
              <a:t>Về chỉ đạo thực hiện Nghị quyết:</a:t>
            </a:r>
          </a:p>
        </p:txBody>
      </p:sp>
      <p:sp>
        <p:nvSpPr>
          <p:cNvPr id="4" name="Slide Number Placeholder 3"/>
          <p:cNvSpPr>
            <a:spLocks noGrp="1"/>
          </p:cNvSpPr>
          <p:nvPr>
            <p:ph type="sldNum" sz="quarter" idx="12"/>
          </p:nvPr>
        </p:nvSpPr>
        <p:spPr/>
        <p:txBody>
          <a:bodyPr/>
          <a:lstStyle/>
          <a:p>
            <a:pPr>
              <a:defRPr/>
            </a:pPr>
            <a:fld id="{685B4DB2-59F5-465A-8FF4-63C6B3FD888B}" type="slidenum">
              <a:rPr lang="en-US"/>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z="4000" b="1" smtClean="0"/>
              <a:t>2. Về tổ chức triển khai học tập, quán triệt Nghị quyết</a:t>
            </a:r>
          </a:p>
        </p:txBody>
      </p:sp>
      <p:sp>
        <p:nvSpPr>
          <p:cNvPr id="12291" name="Content Placeholder 2"/>
          <p:cNvSpPr>
            <a:spLocks noGrp="1"/>
          </p:cNvSpPr>
          <p:nvPr>
            <p:ph idx="1"/>
          </p:nvPr>
        </p:nvSpPr>
        <p:spPr/>
        <p:txBody>
          <a:bodyPr/>
          <a:lstStyle/>
          <a:p>
            <a:pPr algn="just" eaLnBrk="1" hangingPunct="1"/>
            <a:r>
              <a:rPr lang="en-US" sz="3600" b="1" smtClean="0">
                <a:solidFill>
                  <a:schemeClr val="tx1"/>
                </a:solidFill>
              </a:rPr>
              <a:t>Tiến hành nghiêm túc, bài bản và trở thành đợt sinh hoạt chính trị sâu rộng trong toàn Đảng. </a:t>
            </a:r>
          </a:p>
          <a:p>
            <a:pPr algn="just" eaLnBrk="1" hangingPunct="1"/>
            <a:r>
              <a:rPr lang="en-US" sz="3600" b="1" smtClean="0">
                <a:solidFill>
                  <a:schemeClr val="tx1"/>
                </a:solidFill>
              </a:rPr>
              <a:t>Thông qua đó, Nghị quyết Trung ương 4 đã có sức lan tỏa mạnh mẽ, tạo sự thống nhất nhận thức trong toàn Đảng; được cán bộ, đảng viên, nhân dân tin tưởng vào thực hiện Nghị quyết.</a:t>
            </a:r>
          </a:p>
        </p:txBody>
      </p:sp>
      <p:sp>
        <p:nvSpPr>
          <p:cNvPr id="4" name="Slide Number Placeholder 3"/>
          <p:cNvSpPr>
            <a:spLocks noGrp="1"/>
          </p:cNvSpPr>
          <p:nvPr>
            <p:ph type="sldNum" sz="quarter" idx="12"/>
          </p:nvPr>
        </p:nvSpPr>
        <p:spPr/>
        <p:txBody>
          <a:bodyPr/>
          <a:lstStyle/>
          <a:p>
            <a:pPr>
              <a:defRPr/>
            </a:pPr>
            <a:fld id="{20DBFCD6-F85F-4341-9A54-051E9FD90074}" type="slidenum">
              <a:rPr lang="en-US"/>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0" y="0"/>
            <a:ext cx="12192000" cy="3657600"/>
          </a:xfrm>
        </p:spPr>
        <p:txBody>
          <a:bodyPr/>
          <a:lstStyle/>
          <a:p>
            <a:pPr algn="just" eaLnBrk="1" hangingPunct="1"/>
            <a:r>
              <a:rPr lang="en-US" sz="4800" b="1" smtClean="0"/>
              <a:t>PHẦN II. TÌNH HÌNH TRIỂN KHAI VÀ KẾT QUẢ THỰC HIỆN NGHỊ QUYẾT</a:t>
            </a:r>
          </a:p>
        </p:txBody>
      </p:sp>
      <p:sp>
        <p:nvSpPr>
          <p:cNvPr id="4" name="Slide Number Placeholder 3"/>
          <p:cNvSpPr>
            <a:spLocks noGrp="1"/>
          </p:cNvSpPr>
          <p:nvPr>
            <p:ph type="sldNum" sz="quarter" idx="12"/>
          </p:nvPr>
        </p:nvSpPr>
        <p:spPr/>
        <p:txBody>
          <a:bodyPr/>
          <a:lstStyle/>
          <a:p>
            <a:pPr>
              <a:defRPr/>
            </a:pPr>
            <a:fld id="{B43F5593-9785-47C9-AA3E-4AA29AA8D693}" type="slidenum">
              <a:rPr lang="en-US"/>
              <a:pPr>
                <a:defRPr/>
              </a:pPr>
              <a:t>12</a:t>
            </a:fld>
            <a:endParaRPr lang="en-US"/>
          </a:p>
        </p:txBody>
      </p:sp>
      <p:sp>
        <p:nvSpPr>
          <p:cNvPr id="13316" name="TextBox 4"/>
          <p:cNvSpPr txBox="1">
            <a:spLocks noChangeArrowheads="1"/>
          </p:cNvSpPr>
          <p:nvPr/>
        </p:nvSpPr>
        <p:spPr bwMode="auto">
          <a:xfrm>
            <a:off x="0" y="4532313"/>
            <a:ext cx="12192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600" b="1"/>
              <a:t>* KẾT QUẢ THỰC HIỆN NGHỊ QUYẾT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838200" y="365125"/>
            <a:ext cx="10515600" cy="4700588"/>
          </a:xfrm>
        </p:spPr>
        <p:txBody>
          <a:bodyPr/>
          <a:lstStyle/>
          <a:p>
            <a:pPr algn="just" eaLnBrk="1" hangingPunct="1">
              <a:lnSpc>
                <a:spcPct val="150000"/>
              </a:lnSpc>
            </a:pPr>
            <a:r>
              <a:rPr lang="vi-VN" sz="4000" b="1" smtClean="0"/>
              <a:t>2.1. Đấu tranh, ngăn chặn, đẩy lùi tình trạng suy thoái về tư tưởng chính trị, đạo đức lối sống trong đội ngũ cán bộ, đảng viên, trước hết là cán bộ lãnh đạo, quản lý các cấp</a:t>
            </a:r>
            <a:endParaRPr lang="en-US" sz="4000" b="1" smtClean="0"/>
          </a:p>
        </p:txBody>
      </p:sp>
      <p:sp>
        <p:nvSpPr>
          <p:cNvPr id="4" name="Slide Number Placeholder 3"/>
          <p:cNvSpPr>
            <a:spLocks noGrp="1"/>
          </p:cNvSpPr>
          <p:nvPr>
            <p:ph type="sldNum" sz="quarter" idx="12"/>
          </p:nvPr>
        </p:nvSpPr>
        <p:spPr/>
        <p:txBody>
          <a:bodyPr/>
          <a:lstStyle/>
          <a:p>
            <a:pPr>
              <a:defRPr/>
            </a:pPr>
            <a:fld id="{AF1B0607-B465-4AE3-9185-85A516D47155}" type="slidenum">
              <a:rPr lang="en-US"/>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838200" y="365125"/>
            <a:ext cx="10515600" cy="5811838"/>
          </a:xfrm>
        </p:spPr>
        <p:txBody>
          <a:bodyPr/>
          <a:lstStyle/>
          <a:p>
            <a:pPr algn="just" eaLnBrk="1" hangingPunct="1"/>
            <a:r>
              <a:rPr lang="vi-VN" sz="3600" smtClean="0">
                <a:solidFill>
                  <a:schemeClr val="tx1"/>
                </a:solidFill>
              </a:rPr>
              <a:t>Trong 3 năm thực hiện Nghị quyết Trung ương 4 (từ năm 2012 đến 2014), toàn Đảng đã xử lý kỷ luật hơn 54.000 đảng viên và xóa tên, cho ra khỏi Đảng hàng nghìn trường hợp khác</a:t>
            </a:r>
            <a:r>
              <a:rPr lang="en-US" sz="3600" smtClean="0">
                <a:solidFill>
                  <a:schemeClr val="tx1"/>
                </a:solidFill>
              </a:rPr>
              <a:t>.</a:t>
            </a:r>
          </a:p>
          <a:p>
            <a:pPr algn="just" eaLnBrk="1" hangingPunct="1"/>
            <a:r>
              <a:rPr lang="en-US" sz="3600" smtClean="0">
                <a:solidFill>
                  <a:schemeClr val="tx1"/>
                </a:solidFill>
              </a:rPr>
              <a:t>T</a:t>
            </a:r>
            <a:r>
              <a:rPr lang="vi-VN" sz="3600" smtClean="0">
                <a:solidFill>
                  <a:schemeClr val="tx1"/>
                </a:solidFill>
              </a:rPr>
              <a:t>rong đó có một số cán bộ, đảng viên phải xử lý bằng pháp luật; đã góp phần cảnh báo, cảnh tỉnh, răn đe, ngăn chặn và đẩy lùi một số biểu hiện suy thoái về tư tưởng chính trị, đạo đức, lối sống trong Đảng và trong xã hội.</a:t>
            </a:r>
          </a:p>
        </p:txBody>
      </p:sp>
      <p:sp>
        <p:nvSpPr>
          <p:cNvPr id="4" name="Slide Number Placeholder 3"/>
          <p:cNvSpPr>
            <a:spLocks noGrp="1"/>
          </p:cNvSpPr>
          <p:nvPr>
            <p:ph type="sldNum" sz="quarter" idx="12"/>
          </p:nvPr>
        </p:nvSpPr>
        <p:spPr/>
        <p:txBody>
          <a:bodyPr/>
          <a:lstStyle/>
          <a:p>
            <a:pPr>
              <a:defRPr/>
            </a:pPr>
            <a:fld id="{026FA9B8-0796-4D02-A4E2-D41A1251654A}" type="slidenum">
              <a:rPr lang="en-US"/>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sz="3600" b="1" smtClean="0">
                <a:latin typeface="+mn-lt"/>
                <a:ea typeface="+mn-ea"/>
                <a:cs typeface="+mn-cs"/>
              </a:rPr>
              <a:t>Hạn chế, khuyết điểm</a:t>
            </a:r>
            <a:endParaRPr lang="en-US" sz="5400" b="1"/>
          </a:p>
        </p:txBody>
      </p:sp>
      <p:sp>
        <p:nvSpPr>
          <p:cNvPr id="16387" name="Content Placeholder 2"/>
          <p:cNvSpPr>
            <a:spLocks noGrp="1"/>
          </p:cNvSpPr>
          <p:nvPr>
            <p:ph idx="1"/>
          </p:nvPr>
        </p:nvSpPr>
        <p:spPr/>
        <p:txBody>
          <a:bodyPr/>
          <a:lstStyle/>
          <a:p>
            <a:pPr algn="just" eaLnBrk="1" hangingPunct="1"/>
            <a:r>
              <a:rPr lang="en-US" sz="3200" smtClean="0">
                <a:solidFill>
                  <a:schemeClr val="tx1"/>
                </a:solidFill>
              </a:rPr>
              <a:t>Một bộ phận cán bộ, đảng viên chưa nhận thức đầy đủ, toàn diện, sâu sắc và chưa gương mẫu, tự giác thực hiện; tình trạng nể nang, né tránh, xuôi chiều, ngại va chạm còn xảy ra khá phổ biến ở các cấp.</a:t>
            </a:r>
          </a:p>
          <a:p>
            <a:pPr algn="just" eaLnBrk="1" hangingPunct="1"/>
            <a:r>
              <a:rPr lang="en-US" sz="3200" smtClean="0">
                <a:solidFill>
                  <a:schemeClr val="tx1"/>
                </a:solidFill>
              </a:rPr>
              <a:t>Không ít cán bộ, đảng viên, trong đó có cả cán bộ lãnh đạo, quản lý ở các cấp chưa chỉ rõ được tình hình suy thoái về tư tưởng chính trị, đạo đức, lối sống của cán bộ, đảng viên ở địa phương, cơ quan, đơn vị mình. </a:t>
            </a:r>
          </a:p>
        </p:txBody>
      </p:sp>
      <p:sp>
        <p:nvSpPr>
          <p:cNvPr id="4" name="Slide Number Placeholder 3"/>
          <p:cNvSpPr>
            <a:spLocks noGrp="1"/>
          </p:cNvSpPr>
          <p:nvPr>
            <p:ph type="sldNum" sz="quarter" idx="12"/>
          </p:nvPr>
        </p:nvSpPr>
        <p:spPr/>
        <p:txBody>
          <a:bodyPr/>
          <a:lstStyle/>
          <a:p>
            <a:pPr>
              <a:defRPr/>
            </a:pPr>
            <a:fld id="{8C132C97-E9EA-418C-ABEA-EE250ACF07EE}" type="slidenum">
              <a:rPr lang="en-US"/>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838200" y="365125"/>
            <a:ext cx="10515600" cy="5811838"/>
          </a:xfrm>
        </p:spPr>
        <p:txBody>
          <a:bodyPr/>
          <a:lstStyle/>
          <a:p>
            <a:pPr algn="just" eaLnBrk="1" hangingPunct="1"/>
            <a:r>
              <a:rPr lang="en-US" sz="3200" smtClean="0">
                <a:solidFill>
                  <a:schemeClr val="tx1"/>
                </a:solidFill>
              </a:rPr>
              <a:t>Một số nơi nhận thấy có các biểu hiện tiêu cực như chạy chức, chạy quyền, chạy tội, cục bộ, lợi ích nhóm…, nhưng chưa làm rõ được thực chất, nguyên nhân và mức độ nghiêm trọng của tình hình; chưa chỉ ra được địa chỉ cụ thể và trách nhiệm của các cá nhân. </a:t>
            </a:r>
          </a:p>
          <a:p>
            <a:pPr algn="just" eaLnBrk="1" hangingPunct="1"/>
            <a:r>
              <a:rPr lang="en-US" sz="3200" smtClean="0">
                <a:solidFill>
                  <a:schemeClr val="tx1"/>
                </a:solidFill>
              </a:rPr>
              <a:t>Một số cấp ủy, tổ chức đảng, nhất là người đứng đầu chưa tập trung lãnh đạo, chỉ đạo mạnh mẽ, quyết liệt; còn biểu hiện chủ quan, làm lướt, nhất là khi đưa việc kiểm điểm đi vào thường xuyên, gắn với kiểm điểm đánh giá chất lượng tổ chức đảng và cán bộ, đảng viên cuối năm.  </a:t>
            </a:r>
          </a:p>
        </p:txBody>
      </p:sp>
      <p:sp>
        <p:nvSpPr>
          <p:cNvPr id="4" name="Slide Number Placeholder 3"/>
          <p:cNvSpPr>
            <a:spLocks noGrp="1"/>
          </p:cNvSpPr>
          <p:nvPr>
            <p:ph type="sldNum" sz="quarter" idx="12"/>
          </p:nvPr>
        </p:nvSpPr>
        <p:spPr/>
        <p:txBody>
          <a:bodyPr/>
          <a:lstStyle/>
          <a:p>
            <a:pPr>
              <a:defRPr/>
            </a:pPr>
            <a:fld id="{AA5A8336-D1D1-4F61-9F68-358958AD1437}" type="slidenum">
              <a:rPr lang="en-US"/>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z="3600" b="1" smtClean="0"/>
              <a:t>Việc sửa chữa, khắc phục khuyết điểm sau kiểm điểm</a:t>
            </a:r>
          </a:p>
        </p:txBody>
      </p:sp>
      <p:sp>
        <p:nvSpPr>
          <p:cNvPr id="18435" name="Content Placeholder 2"/>
          <p:cNvSpPr>
            <a:spLocks noGrp="1"/>
          </p:cNvSpPr>
          <p:nvPr>
            <p:ph idx="1"/>
          </p:nvPr>
        </p:nvSpPr>
        <p:spPr/>
        <p:txBody>
          <a:bodyPr/>
          <a:lstStyle/>
          <a:p>
            <a:pPr algn="just" eaLnBrk="1" hangingPunct="1"/>
            <a:r>
              <a:rPr lang="en-US" sz="3200" smtClean="0">
                <a:solidFill>
                  <a:schemeClr val="tx1"/>
                </a:solidFill>
              </a:rPr>
              <a:t>Sau kiểm điểm, từ Bộ Chính trị, Ban Bí thư đến các cấp ủy, tổ chức đảng và cán bộ, đảng viên đều xây dựng kế hoạch sửa chữa, khắc phục hạn chế, khuyết điểm với phương châm: Những khuyết điểm nào cần khắc phục và có thể khắc phục được ngay thì chỉ đạo khắc phục ngay; những khuyết điểm nào phải khắc phục, nhưng cần có thời gian để chuẩn bị thì xây dựng kế hoạch, xác định thời gian, lộ trình và bước đi cụ thể để sửa chữa, khắc phục khuyết điểm.</a:t>
            </a:r>
          </a:p>
        </p:txBody>
      </p:sp>
      <p:sp>
        <p:nvSpPr>
          <p:cNvPr id="4" name="Slide Number Placeholder 3"/>
          <p:cNvSpPr>
            <a:spLocks noGrp="1"/>
          </p:cNvSpPr>
          <p:nvPr>
            <p:ph type="sldNum" sz="quarter" idx="12"/>
          </p:nvPr>
        </p:nvSpPr>
        <p:spPr/>
        <p:txBody>
          <a:bodyPr/>
          <a:lstStyle/>
          <a:p>
            <a:pPr>
              <a:defRPr/>
            </a:pPr>
            <a:fld id="{4C369DEA-D162-4EA9-AF9A-01640B16A2DC}" type="slidenum">
              <a:rPr lang="en-US"/>
              <a:pPr>
                <a:defRPr/>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Bef>
                <a:spcPts val="1000"/>
              </a:spcBef>
              <a:spcAft>
                <a:spcPts val="0"/>
              </a:spcAft>
              <a:buFont typeface="Arial" panose="020B0604020202020204" pitchFamily="34" charset="0"/>
              <a:buNone/>
              <a:defRPr/>
            </a:pPr>
            <a:r>
              <a:rPr lang="en-US" sz="3600" b="1" smtClean="0">
                <a:latin typeface="+mn-lt"/>
                <a:ea typeface="+mn-ea"/>
                <a:cs typeface="+mn-cs"/>
              </a:rPr>
              <a:t>Hạn chế, khuyết điểm</a:t>
            </a:r>
            <a:endParaRPr lang="en-US" sz="5400" b="1"/>
          </a:p>
        </p:txBody>
      </p:sp>
      <p:sp>
        <p:nvSpPr>
          <p:cNvPr id="19459" name="Content Placeholder 2"/>
          <p:cNvSpPr>
            <a:spLocks noGrp="1"/>
          </p:cNvSpPr>
          <p:nvPr>
            <p:ph idx="1"/>
          </p:nvPr>
        </p:nvSpPr>
        <p:spPr/>
        <p:txBody>
          <a:bodyPr/>
          <a:lstStyle/>
          <a:p>
            <a:pPr algn="just" eaLnBrk="1" hangingPunct="1"/>
            <a:r>
              <a:rPr lang="en-US" smtClean="0">
                <a:solidFill>
                  <a:schemeClr val="tx1"/>
                </a:solidFill>
              </a:rPr>
              <a:t>Một số cấp ủy, tổ chức đảng chậm đề ra kế hoạch sửa chữa, khắc phục khuyết điểm hoặc xây dựng kế hoạch còn chung chung, chưa gắn việc khắc phục khuyết điểm của tập thể với các cá nhân. </a:t>
            </a:r>
          </a:p>
          <a:p>
            <a:pPr algn="just" eaLnBrk="1" hangingPunct="1"/>
            <a:r>
              <a:rPr lang="en-US" smtClean="0">
                <a:solidFill>
                  <a:schemeClr val="tx1"/>
                </a:solidFill>
              </a:rPr>
              <a:t>Việc chỉ đạo sửa chữa, khắc phục khuyết điểm ở một số nơi chưa đồng bộ, thiếu kiên quyết; việc xem xét, xử lý đối với một số trường hợp vi phạm chưa kịp thời, nghiêm minh. </a:t>
            </a:r>
          </a:p>
          <a:p>
            <a:pPr algn="just" eaLnBrk="1" hangingPunct="1"/>
            <a:r>
              <a:rPr lang="en-US" smtClean="0">
                <a:solidFill>
                  <a:schemeClr val="tx1"/>
                </a:solidFill>
              </a:rPr>
              <a:t>Một số vụ việc nổi cộm, phức tạp, gây bức xúc trong Đảng, trong xã hội giải quyết còn chậm so với yêu cầu.</a:t>
            </a:r>
          </a:p>
        </p:txBody>
      </p:sp>
      <p:sp>
        <p:nvSpPr>
          <p:cNvPr id="4" name="Slide Number Placeholder 3"/>
          <p:cNvSpPr>
            <a:spLocks noGrp="1"/>
          </p:cNvSpPr>
          <p:nvPr>
            <p:ph type="sldNum" sz="quarter" idx="12"/>
          </p:nvPr>
        </p:nvSpPr>
        <p:spPr/>
        <p:txBody>
          <a:bodyPr/>
          <a:lstStyle/>
          <a:p>
            <a:pPr>
              <a:defRPr/>
            </a:pPr>
            <a:fld id="{ED95BC6B-19B2-4E8F-B247-460F95D85E34}" type="slidenum">
              <a:rPr lang="en-US"/>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sz="3600" b="1" smtClean="0">
                <a:latin typeface="+mn-lt"/>
                <a:ea typeface="+mn-ea"/>
                <a:cs typeface="+mn-cs"/>
              </a:rPr>
              <a:t>Về lãnh đạo, chỉ đạo công tác đấu tranh phòng, chống tham nhũng, lãng phí</a:t>
            </a:r>
            <a:endParaRPr lang="en-US" sz="5400" b="1"/>
          </a:p>
        </p:txBody>
      </p:sp>
      <p:sp>
        <p:nvSpPr>
          <p:cNvPr id="20483" name="Content Placeholder 2"/>
          <p:cNvSpPr>
            <a:spLocks noGrp="1"/>
          </p:cNvSpPr>
          <p:nvPr>
            <p:ph idx="1"/>
          </p:nvPr>
        </p:nvSpPr>
        <p:spPr/>
        <p:txBody>
          <a:bodyPr/>
          <a:lstStyle/>
          <a:p>
            <a:pPr algn="just" eaLnBrk="1" hangingPunct="1"/>
            <a:r>
              <a:rPr lang="en-US" sz="3200" smtClean="0">
                <a:solidFill>
                  <a:schemeClr val="tx1"/>
                </a:solidFill>
              </a:rPr>
              <a:t>Ban Chấp hành Trung ương quyết định tái lập lại Ban Nội chính Trung ương. </a:t>
            </a:r>
          </a:p>
          <a:p>
            <a:pPr algn="just" eaLnBrk="1" hangingPunct="1"/>
            <a:r>
              <a:rPr lang="en-US" sz="3200" smtClean="0">
                <a:solidFill>
                  <a:schemeClr val="tx1"/>
                </a:solidFill>
              </a:rPr>
              <a:t>Bộ Chính trị quyết định thành lập Ban chỉ đạo Trung ương về phòng, chống tham nhũng.</a:t>
            </a:r>
          </a:p>
          <a:p>
            <a:pPr algn="just" eaLnBrk="1" hangingPunct="1"/>
            <a:r>
              <a:rPr lang="en-US" sz="3200" smtClean="0">
                <a:solidFill>
                  <a:schemeClr val="tx1"/>
                </a:solidFill>
              </a:rPr>
              <a:t>Quốc hội đã bổ sung, sửa đổi Luật phòng, chống tham nhũng và ban hành nhiều dự án luật quan trọng khác. </a:t>
            </a:r>
          </a:p>
        </p:txBody>
      </p:sp>
      <p:sp>
        <p:nvSpPr>
          <p:cNvPr id="4" name="Slide Number Placeholder 3"/>
          <p:cNvSpPr>
            <a:spLocks noGrp="1"/>
          </p:cNvSpPr>
          <p:nvPr>
            <p:ph type="sldNum" sz="quarter" idx="12"/>
          </p:nvPr>
        </p:nvSpPr>
        <p:spPr/>
        <p:txBody>
          <a:bodyPr/>
          <a:lstStyle/>
          <a:p>
            <a:pPr>
              <a:defRPr/>
            </a:pPr>
            <a:fld id="{A304222A-C4D2-43A8-933C-1F640B61B497}" type="slidenum">
              <a:rPr lang="en-US"/>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838200" y="401638"/>
            <a:ext cx="10515600" cy="1325562"/>
          </a:xfrm>
        </p:spPr>
        <p:txBody>
          <a:bodyPr/>
          <a:lstStyle/>
          <a:p>
            <a:pPr algn="ctr" eaLnBrk="1" hangingPunct="1"/>
            <a:r>
              <a:rPr lang="en-US" b="1" smtClean="0"/>
              <a:t>BỐ CỤC (CÓ 3 PHẦN)</a:t>
            </a:r>
          </a:p>
        </p:txBody>
      </p:sp>
      <p:sp>
        <p:nvSpPr>
          <p:cNvPr id="3075" name="Content Placeholder 2"/>
          <p:cNvSpPr>
            <a:spLocks noGrp="1"/>
          </p:cNvSpPr>
          <p:nvPr>
            <p:ph idx="1"/>
          </p:nvPr>
        </p:nvSpPr>
        <p:spPr>
          <a:xfrm>
            <a:off x="0" y="1825625"/>
            <a:ext cx="12192000" cy="5032375"/>
          </a:xfrm>
        </p:spPr>
        <p:txBody>
          <a:bodyPr/>
          <a:lstStyle/>
          <a:p>
            <a:pPr marL="0" indent="0" algn="just" eaLnBrk="1" hangingPunct="1">
              <a:lnSpc>
                <a:spcPct val="150000"/>
              </a:lnSpc>
              <a:buFont typeface="Arial" charset="0"/>
              <a:buNone/>
            </a:pPr>
            <a:r>
              <a:rPr lang="vi-VN" sz="4000" b="1" smtClean="0">
                <a:solidFill>
                  <a:schemeClr val="tx1"/>
                </a:solidFill>
              </a:rPr>
              <a:t>I. Bối cảnh ra đời và nội dung của Nghị quyết</a:t>
            </a:r>
            <a:r>
              <a:rPr lang="en-US" sz="4000" b="1" smtClean="0">
                <a:solidFill>
                  <a:schemeClr val="tx1"/>
                </a:solidFill>
              </a:rPr>
              <a:t>.</a:t>
            </a:r>
            <a:endParaRPr lang="vi-VN" sz="4000" b="1" smtClean="0">
              <a:solidFill>
                <a:schemeClr val="tx1"/>
              </a:solidFill>
            </a:endParaRPr>
          </a:p>
          <a:p>
            <a:pPr marL="0" indent="0" algn="just" eaLnBrk="1" hangingPunct="1">
              <a:lnSpc>
                <a:spcPct val="150000"/>
              </a:lnSpc>
              <a:buFont typeface="Arial" charset="0"/>
              <a:buNone/>
            </a:pPr>
            <a:r>
              <a:rPr lang="vi-VN" sz="4000" b="1" smtClean="0">
                <a:solidFill>
                  <a:schemeClr val="tx1"/>
                </a:solidFill>
              </a:rPr>
              <a:t>II. Tình hình triển khai và kết quả thực hiện</a:t>
            </a:r>
            <a:r>
              <a:rPr lang="en-US" sz="4000" b="1" smtClean="0">
                <a:solidFill>
                  <a:schemeClr val="tx1"/>
                </a:solidFill>
              </a:rPr>
              <a:t>…</a:t>
            </a:r>
            <a:endParaRPr lang="vi-VN" sz="4000" b="1" smtClean="0">
              <a:solidFill>
                <a:schemeClr val="tx1"/>
              </a:solidFill>
            </a:endParaRPr>
          </a:p>
          <a:p>
            <a:pPr marL="0" indent="0" algn="just" eaLnBrk="1" hangingPunct="1">
              <a:lnSpc>
                <a:spcPct val="150000"/>
              </a:lnSpc>
              <a:buFont typeface="Arial" charset="0"/>
              <a:buNone/>
            </a:pPr>
            <a:r>
              <a:rPr lang="vi-VN" sz="4000" b="1" smtClean="0">
                <a:solidFill>
                  <a:schemeClr val="tx1"/>
                </a:solidFill>
              </a:rPr>
              <a:t>III. Phương hướng, nhiệm vụ tiếp tục thực hiện </a:t>
            </a:r>
            <a:r>
              <a:rPr lang="en-US" sz="4000" b="1" smtClean="0">
                <a:solidFill>
                  <a:schemeClr val="tx1"/>
                </a:solidFill>
              </a:rPr>
              <a:t>trong </a:t>
            </a:r>
            <a:r>
              <a:rPr lang="vi-VN" sz="4000" b="1" smtClean="0">
                <a:solidFill>
                  <a:schemeClr val="tx1"/>
                </a:solidFill>
              </a:rPr>
              <a:t>thời gian tới.</a:t>
            </a:r>
            <a:endParaRPr lang="en-US" sz="4000" b="1" smtClean="0">
              <a:solidFill>
                <a:schemeClr val="tx1"/>
              </a:solidFill>
            </a:endParaRPr>
          </a:p>
        </p:txBody>
      </p:sp>
      <p:sp>
        <p:nvSpPr>
          <p:cNvPr id="4" name="Slide Number Placeholder 3"/>
          <p:cNvSpPr>
            <a:spLocks noGrp="1"/>
          </p:cNvSpPr>
          <p:nvPr>
            <p:ph type="sldNum" sz="quarter" idx="12"/>
          </p:nvPr>
        </p:nvSpPr>
        <p:spPr/>
        <p:txBody>
          <a:bodyPr/>
          <a:lstStyle/>
          <a:p>
            <a:pPr>
              <a:defRPr/>
            </a:pPr>
            <a:fld id="{BB82D787-4BC7-47C3-B089-C9B3A77D79FF}" type="slidenum">
              <a:rPr lang="en-US"/>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838200" y="365125"/>
            <a:ext cx="10515600" cy="5811838"/>
          </a:xfrm>
        </p:spPr>
        <p:txBody>
          <a:bodyPr/>
          <a:lstStyle/>
          <a:p>
            <a:pPr algn="just" eaLnBrk="1" hangingPunct="1"/>
            <a:r>
              <a:rPr lang="en-US" sz="3200" smtClean="0">
                <a:solidFill>
                  <a:schemeClr val="tx1"/>
                </a:solidFill>
              </a:rPr>
              <a:t>Ban Cán sự đảng Chính phủ xây dựng Đề án “Tăng cường thực hiện và kiểm soát việc kê khai tài sản”; Chính phủ ban hành Nghị định quy định chi tiết một số điều của Luật phòng, chống tham nhũng và minh bạch tài sản, thu nhập của cán bộ, công chức; Nghị định về trách nhiệm người đứng đầu cơ quan, đơn vị, tổ chức khi để xảy ra tham nhũng…</a:t>
            </a:r>
          </a:p>
          <a:p>
            <a:pPr algn="just" eaLnBrk="1" hangingPunct="1"/>
            <a:r>
              <a:rPr lang="en-US" sz="3200" smtClean="0">
                <a:solidFill>
                  <a:schemeClr val="tx1"/>
                </a:solidFill>
              </a:rPr>
              <a:t>Các ban, bộ, ngành Trung ương và địa phương đã bổ sung, sửa đổi, ban hành mới một số quy định, quy chế, cơ chế, chính sách.</a:t>
            </a:r>
          </a:p>
        </p:txBody>
      </p:sp>
      <p:sp>
        <p:nvSpPr>
          <p:cNvPr id="4" name="Slide Number Placeholder 3"/>
          <p:cNvSpPr>
            <a:spLocks noGrp="1"/>
          </p:cNvSpPr>
          <p:nvPr>
            <p:ph type="sldNum" sz="quarter" idx="12"/>
          </p:nvPr>
        </p:nvSpPr>
        <p:spPr/>
        <p:txBody>
          <a:bodyPr/>
          <a:lstStyle/>
          <a:p>
            <a:pPr>
              <a:defRPr/>
            </a:pPr>
            <a:fld id="{17B184C0-A139-4ACF-A624-3C34557ADA82}" type="slidenum">
              <a:rPr lang="en-US"/>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sz="3600" b="1" smtClean="0"/>
              <a:t>Hạn chế, </a:t>
            </a:r>
            <a:r>
              <a:rPr lang="en-US" sz="4000" b="1" smtClean="0"/>
              <a:t>khuyết</a:t>
            </a:r>
            <a:r>
              <a:rPr lang="en-US" sz="3600" b="1" smtClean="0"/>
              <a:t> điểm</a:t>
            </a:r>
          </a:p>
        </p:txBody>
      </p:sp>
      <p:sp>
        <p:nvSpPr>
          <p:cNvPr id="3" name="Content Placeholder 2"/>
          <p:cNvSpPr>
            <a:spLocks noGrp="1"/>
          </p:cNvSpPr>
          <p:nvPr>
            <p:ph idx="1"/>
          </p:nvPr>
        </p:nvSpPr>
        <p:spPr/>
        <p:txBody>
          <a:bodyPr rtlCol="0">
            <a:noAutofit/>
          </a:bodyPr>
          <a:lstStyle/>
          <a:p>
            <a:pPr algn="just" eaLnBrk="1" fontAlgn="auto" hangingPunct="1">
              <a:spcAft>
                <a:spcPts val="0"/>
              </a:spcAft>
              <a:buFont typeface="Arial" panose="020B0604020202020204" pitchFamily="34" charset="0"/>
              <a:buChar char="•"/>
              <a:defRPr/>
            </a:pPr>
            <a:r>
              <a:rPr lang="en-US" sz="3200" dirty="0" err="1" smtClean="0">
                <a:solidFill>
                  <a:schemeClr val="tx1"/>
                </a:solidFill>
                <a:latin typeface="+mj-lt"/>
                <a:ea typeface="+mj-ea"/>
                <a:cs typeface="+mj-cs"/>
              </a:rPr>
              <a:t>Việc</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thực</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hành</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tiết</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kiệm</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chống</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tham</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nhũng</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lãng</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phí</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vẫn</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chưa</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đạt</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yêu</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cầu</a:t>
            </a:r>
            <a:r>
              <a:rPr lang="en-US" sz="3200" dirty="0" smtClean="0">
                <a:solidFill>
                  <a:schemeClr val="tx1"/>
                </a:solidFill>
                <a:latin typeface="+mj-lt"/>
                <a:ea typeface="+mj-ea"/>
                <a:cs typeface="+mj-cs"/>
              </a:rPr>
              <a:t>. </a:t>
            </a:r>
          </a:p>
          <a:p>
            <a:pPr algn="just" eaLnBrk="1" fontAlgn="auto" hangingPunct="1">
              <a:spcAft>
                <a:spcPts val="0"/>
              </a:spcAft>
              <a:buFont typeface="Arial" panose="020B0604020202020204" pitchFamily="34" charset="0"/>
              <a:buChar char="•"/>
              <a:defRPr/>
            </a:pPr>
            <a:r>
              <a:rPr lang="en-US" sz="3200" dirty="0" err="1" smtClean="0">
                <a:solidFill>
                  <a:schemeClr val="tx1"/>
                </a:solidFill>
                <a:latin typeface="+mj-lt"/>
                <a:ea typeface="+mj-ea"/>
                <a:cs typeface="+mj-cs"/>
              </a:rPr>
              <a:t>Tình</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trạng</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tham</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nhũng</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lãng</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phí</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vẫn</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còn</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phức</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tạp</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nghiêm</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trọng</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và</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xảy</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ra</a:t>
            </a:r>
            <a:r>
              <a:rPr lang="en-US" sz="3200" dirty="0" smtClean="0">
                <a:solidFill>
                  <a:schemeClr val="tx1"/>
                </a:solidFill>
                <a:latin typeface="+mj-lt"/>
                <a:ea typeface="+mj-ea"/>
                <a:cs typeface="+mj-cs"/>
              </a:rPr>
              <a:t> ở </a:t>
            </a:r>
            <a:r>
              <a:rPr lang="en-US" sz="3200" dirty="0" err="1" smtClean="0">
                <a:solidFill>
                  <a:schemeClr val="tx1"/>
                </a:solidFill>
                <a:latin typeface="+mj-lt"/>
                <a:ea typeface="+mj-ea"/>
                <a:cs typeface="+mj-cs"/>
              </a:rPr>
              <a:t>nhiều</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lĩnh</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vực</a:t>
            </a:r>
            <a:r>
              <a:rPr lang="en-US" sz="3200" dirty="0" smtClean="0">
                <a:solidFill>
                  <a:schemeClr val="tx1"/>
                </a:solidFill>
                <a:latin typeface="+mj-lt"/>
                <a:ea typeface="+mj-ea"/>
                <a:cs typeface="+mj-cs"/>
              </a:rPr>
              <a:t>, ở </a:t>
            </a:r>
            <a:r>
              <a:rPr lang="en-US" sz="3200" dirty="0" err="1" smtClean="0">
                <a:solidFill>
                  <a:schemeClr val="tx1"/>
                </a:solidFill>
                <a:latin typeface="+mj-lt"/>
                <a:ea typeface="+mj-ea"/>
                <a:cs typeface="+mj-cs"/>
              </a:rPr>
              <a:t>nhiều</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cấp</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nhiều</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ngành</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nhiều</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loại</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đối</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tượng</a:t>
            </a:r>
            <a:r>
              <a:rPr lang="en-US" sz="3200" dirty="0" smtClean="0">
                <a:solidFill>
                  <a:schemeClr val="tx1"/>
                </a:solidFill>
                <a:latin typeface="+mj-lt"/>
                <a:ea typeface="+mj-ea"/>
                <a:cs typeface="+mj-cs"/>
              </a:rPr>
              <a:t>.</a:t>
            </a:r>
          </a:p>
          <a:p>
            <a:pPr algn="just" eaLnBrk="1" fontAlgn="auto" hangingPunct="1">
              <a:spcAft>
                <a:spcPts val="0"/>
              </a:spcAft>
              <a:buFont typeface="Arial" panose="020B0604020202020204" pitchFamily="34" charset="0"/>
              <a:buChar char="•"/>
              <a:defRPr/>
            </a:pPr>
            <a:r>
              <a:rPr lang="en-US" sz="3200" dirty="0" err="1" smtClean="0">
                <a:solidFill>
                  <a:schemeClr val="tx1"/>
                </a:solidFill>
                <a:latin typeface="+mj-lt"/>
                <a:ea typeface="+mj-ea"/>
                <a:cs typeface="+mj-cs"/>
              </a:rPr>
              <a:t>Chất</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lượng</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công</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tác</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điều</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tra</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còn</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hạn</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chế</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tiến</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độ</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điều</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tra</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một</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số</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vụ</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án</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tham</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nhũng</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còn</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chậm</a:t>
            </a:r>
            <a:r>
              <a:rPr lang="en-US" sz="3200" dirty="0" smtClean="0">
                <a:solidFill>
                  <a:schemeClr val="tx1"/>
                </a:solidFill>
                <a:latin typeface="+mj-lt"/>
                <a:ea typeface="+mj-ea"/>
                <a:cs typeface="+mj-cs"/>
              </a:rPr>
              <a:t>.</a:t>
            </a:r>
          </a:p>
          <a:p>
            <a:pPr algn="just" eaLnBrk="1" fontAlgn="auto" hangingPunct="1">
              <a:spcAft>
                <a:spcPts val="0"/>
              </a:spcAft>
              <a:buFont typeface="Arial" panose="020B0604020202020204" pitchFamily="34" charset="0"/>
              <a:buChar char="•"/>
              <a:defRPr/>
            </a:pPr>
            <a:r>
              <a:rPr lang="en-US" sz="3200" dirty="0" err="1" smtClean="0">
                <a:solidFill>
                  <a:schemeClr val="tx1"/>
                </a:solidFill>
                <a:latin typeface="+mj-lt"/>
                <a:ea typeface="+mj-ea"/>
                <a:cs typeface="+mj-cs"/>
              </a:rPr>
              <a:t>Việc</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kê</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khai</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tài</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sản</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công</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khai</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tài</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sản</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thu</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nhập</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còn</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hình</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thức</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và</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không</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thực</a:t>
            </a:r>
            <a:r>
              <a:rPr lang="en-US" sz="3200" dirty="0" smtClean="0">
                <a:solidFill>
                  <a:schemeClr val="tx1"/>
                </a:solidFill>
                <a:latin typeface="+mj-lt"/>
                <a:ea typeface="+mj-ea"/>
                <a:cs typeface="+mj-cs"/>
              </a:rPr>
              <a:t> </a:t>
            </a:r>
            <a:r>
              <a:rPr lang="en-US" sz="3200" dirty="0" err="1" smtClean="0">
                <a:solidFill>
                  <a:schemeClr val="tx1"/>
                </a:solidFill>
                <a:latin typeface="+mj-lt"/>
                <a:ea typeface="+mj-ea"/>
                <a:cs typeface="+mj-cs"/>
              </a:rPr>
              <a:t>chất</a:t>
            </a:r>
            <a:r>
              <a:rPr lang="en-US" sz="3200" dirty="0" smtClean="0">
                <a:solidFill>
                  <a:schemeClr val="tx1"/>
                </a:solidFill>
                <a:latin typeface="+mj-lt"/>
                <a:ea typeface="+mj-ea"/>
                <a:cs typeface="+mj-cs"/>
              </a:rPr>
              <a:t>.</a:t>
            </a:r>
          </a:p>
        </p:txBody>
      </p:sp>
      <p:sp>
        <p:nvSpPr>
          <p:cNvPr id="4" name="Slide Number Placeholder 3"/>
          <p:cNvSpPr>
            <a:spLocks noGrp="1"/>
          </p:cNvSpPr>
          <p:nvPr>
            <p:ph type="sldNum" sz="quarter" idx="12"/>
          </p:nvPr>
        </p:nvSpPr>
        <p:spPr/>
        <p:txBody>
          <a:bodyPr/>
          <a:lstStyle/>
          <a:p>
            <a:pPr>
              <a:defRPr/>
            </a:pPr>
            <a:fld id="{E5FF730C-7189-471D-8C93-0F309FB0DDAE}" type="slidenum">
              <a:rPr lang="en-US"/>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81513"/>
          </a:xfrm>
        </p:spPr>
        <p:txBody>
          <a:bodyPr rtlCol="0">
            <a:normAutofit/>
          </a:bodyPr>
          <a:lstStyle/>
          <a:p>
            <a:pPr algn="just" eaLnBrk="1" fontAlgn="auto" hangingPunct="1">
              <a:lnSpc>
                <a:spcPct val="150000"/>
              </a:lnSpc>
              <a:spcAft>
                <a:spcPts val="0"/>
              </a:spcAft>
              <a:defRPr/>
            </a:pPr>
            <a:r>
              <a:rPr lang="en-US" sz="4000" b="1" dirty="0" smtClean="0">
                <a:solidFill>
                  <a:srgbClr val="FF0000"/>
                </a:solidFill>
                <a:latin typeface="+mn-lt"/>
                <a:ea typeface="+mn-ea"/>
                <a:cs typeface="+mn-cs"/>
              </a:rPr>
              <a:t>2.2. </a:t>
            </a:r>
            <a:r>
              <a:rPr lang="en-US" sz="4000" b="1" dirty="0" err="1" smtClean="0">
                <a:solidFill>
                  <a:srgbClr val="FF0000"/>
                </a:solidFill>
                <a:latin typeface="+mn-lt"/>
                <a:ea typeface="+mn-ea"/>
                <a:cs typeface="+mn-cs"/>
              </a:rPr>
              <a:t>Xây</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dựng</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đội</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ngũ</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cán</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bộ</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lãnh</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đạo</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quản</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lý</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các</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cấp</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nhất</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là</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cấp</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Trung</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ương</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đáp</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ứng</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yêu</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cầu</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sự</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nghiệp</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công</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nghiệp</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hóa</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hiện</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đại</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hóa</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và</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hội</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nhập</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quốc</a:t>
            </a:r>
            <a:r>
              <a:rPr lang="en-US" sz="4000" b="1" dirty="0" smtClean="0">
                <a:solidFill>
                  <a:srgbClr val="FF0000"/>
                </a:solidFill>
                <a:latin typeface="+mn-lt"/>
                <a:ea typeface="+mn-ea"/>
                <a:cs typeface="+mn-cs"/>
              </a:rPr>
              <a:t> </a:t>
            </a:r>
            <a:r>
              <a:rPr lang="en-US" sz="4000" b="1" dirty="0" err="1" smtClean="0">
                <a:solidFill>
                  <a:srgbClr val="FF0000"/>
                </a:solidFill>
                <a:latin typeface="+mn-lt"/>
                <a:ea typeface="+mn-ea"/>
                <a:cs typeface="+mn-cs"/>
              </a:rPr>
              <a:t>tế</a:t>
            </a:r>
            <a:endParaRPr lang="en-US" sz="6000" b="1" dirty="0">
              <a:solidFill>
                <a:srgbClr val="FF0000"/>
              </a:solidFill>
            </a:endParaRPr>
          </a:p>
        </p:txBody>
      </p:sp>
      <p:sp>
        <p:nvSpPr>
          <p:cNvPr id="4" name="Slide Number Placeholder 3"/>
          <p:cNvSpPr>
            <a:spLocks noGrp="1"/>
          </p:cNvSpPr>
          <p:nvPr>
            <p:ph type="sldNum" sz="quarter" idx="12"/>
          </p:nvPr>
        </p:nvSpPr>
        <p:spPr/>
        <p:txBody>
          <a:bodyPr/>
          <a:lstStyle/>
          <a:p>
            <a:pPr>
              <a:defRPr/>
            </a:pPr>
            <a:fld id="{72963C3A-7D19-49B9-B8A2-C05619ED99D7}" type="slidenum">
              <a:rPr lang="en-US"/>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838200" y="365125"/>
            <a:ext cx="10515600" cy="2268538"/>
          </a:xfrm>
        </p:spPr>
        <p:txBody>
          <a:bodyPr/>
          <a:lstStyle/>
          <a:p>
            <a:pPr eaLnBrk="1" hangingPunct="1"/>
            <a:r>
              <a:rPr lang="en-US" sz="3600" b="1" smtClean="0"/>
              <a:t>Về công tác tạo nguồn, quy hoạch, đào tạo, bồi dưỡng, bố trí, luân chuyển, sử dụng đội ngũ cán bộ lãnh đạo, quản lý các cấp</a:t>
            </a:r>
          </a:p>
        </p:txBody>
      </p:sp>
      <p:sp>
        <p:nvSpPr>
          <p:cNvPr id="24579" name="Content Placeholder 2"/>
          <p:cNvSpPr>
            <a:spLocks noGrp="1"/>
          </p:cNvSpPr>
          <p:nvPr>
            <p:ph idx="1"/>
          </p:nvPr>
        </p:nvSpPr>
        <p:spPr>
          <a:xfrm>
            <a:off x="838200" y="3071813"/>
            <a:ext cx="10515600" cy="3105150"/>
          </a:xfrm>
        </p:spPr>
        <p:txBody>
          <a:bodyPr/>
          <a:lstStyle/>
          <a:p>
            <a:pPr algn="just" eaLnBrk="1" hangingPunct="1"/>
            <a:r>
              <a:rPr lang="en-US" sz="4000" smtClean="0">
                <a:solidFill>
                  <a:schemeClr val="tx1"/>
                </a:solidFill>
              </a:rPr>
              <a:t>Triển khai xây dựng và thực hiện có hiệu quả Đề án: “Quy hoạch Ban Chấp hành Trung ương, Bộ Chính trị, Ban Bí thư, các chức danh lãnh đạo chủ chốt của Đảng, Nhà nước nhiệm kỳ 2016 - 2021 và các nhiệm kỳ tiếp theo”.</a:t>
            </a:r>
          </a:p>
        </p:txBody>
      </p:sp>
      <p:sp>
        <p:nvSpPr>
          <p:cNvPr id="4" name="Slide Number Placeholder 3"/>
          <p:cNvSpPr>
            <a:spLocks noGrp="1"/>
          </p:cNvSpPr>
          <p:nvPr>
            <p:ph type="sldNum" sz="quarter" idx="12"/>
          </p:nvPr>
        </p:nvSpPr>
        <p:spPr/>
        <p:txBody>
          <a:bodyPr/>
          <a:lstStyle/>
          <a:p>
            <a:pPr>
              <a:defRPr/>
            </a:pPr>
            <a:fld id="{EC565982-6FBD-4E46-86B1-92E61201D2EA}" type="slidenum">
              <a:rPr lang="en-US"/>
              <a:pPr>
                <a:defRPr/>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838200" y="365125"/>
            <a:ext cx="10515600" cy="4133850"/>
          </a:xfrm>
        </p:spPr>
        <p:txBody>
          <a:bodyPr/>
          <a:lstStyle/>
          <a:p>
            <a:pPr algn="just" eaLnBrk="1" hangingPunct="1"/>
            <a:r>
              <a:rPr lang="en-US" sz="4000" smtClean="0">
                <a:solidFill>
                  <a:schemeClr val="tx1"/>
                </a:solidFill>
              </a:rPr>
              <a:t>Hoàn thành việc rà soát, bổ sung, điều chỉnh quy hoạch ban chấp hành, ban thường vụ các tỉnh ủy, thành ủy, đảng ủy trực thuộc Trung ương và lãnh đạo các ban, bộ, ngành, đoàn thể Trung ương giai đoạn 2014-2016 và giai đoạn 2016 - 2021.</a:t>
            </a:r>
            <a:endParaRPr lang="en-US" sz="6600" smtClean="0">
              <a:solidFill>
                <a:schemeClr val="tx1"/>
              </a:solidFill>
            </a:endParaRPr>
          </a:p>
        </p:txBody>
      </p:sp>
      <p:sp>
        <p:nvSpPr>
          <p:cNvPr id="4" name="Slide Number Placeholder 3"/>
          <p:cNvSpPr>
            <a:spLocks noGrp="1"/>
          </p:cNvSpPr>
          <p:nvPr>
            <p:ph type="sldNum" sz="quarter" idx="12"/>
          </p:nvPr>
        </p:nvSpPr>
        <p:spPr/>
        <p:txBody>
          <a:bodyPr/>
          <a:lstStyle/>
          <a:p>
            <a:pPr>
              <a:defRPr/>
            </a:pPr>
            <a:fld id="{CA30F84C-F8C4-4EAD-9315-9B9F96B48412}" type="slidenum">
              <a:rPr lang="en-US"/>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z="2600" smtClean="0">
                <a:solidFill>
                  <a:schemeClr val="tx1"/>
                </a:solidFill>
              </a:rPr>
              <a:t> </a:t>
            </a:r>
            <a:endParaRPr lang="en-US" smtClean="0"/>
          </a:p>
        </p:txBody>
      </p:sp>
      <p:sp>
        <p:nvSpPr>
          <p:cNvPr id="3" name="Content Placeholder 2"/>
          <p:cNvSpPr>
            <a:spLocks noGrp="1"/>
          </p:cNvSpPr>
          <p:nvPr>
            <p:ph idx="1"/>
          </p:nvPr>
        </p:nvSpPr>
        <p:spPr>
          <a:xfrm>
            <a:off x="838200" y="365125"/>
            <a:ext cx="10515600" cy="5811838"/>
          </a:xfrm>
        </p:spPr>
        <p:txBody>
          <a:bodyPr rtlCol="0">
            <a:normAutofit/>
          </a:bodyPr>
          <a:lstStyle/>
          <a:p>
            <a:pPr algn="just" eaLnBrk="1" fontAlgn="auto" hangingPunct="1">
              <a:spcAft>
                <a:spcPts val="0"/>
              </a:spcAft>
              <a:buFont typeface="Arial" panose="020B0604020202020204" pitchFamily="34" charset="0"/>
              <a:buChar char="•"/>
              <a:defRPr/>
            </a:pPr>
            <a:r>
              <a:rPr lang="en-US" sz="3600" dirty="0" err="1" smtClean="0">
                <a:solidFill>
                  <a:schemeClr val="tx1"/>
                </a:solidFill>
              </a:rPr>
              <a:t>Trên</a:t>
            </a:r>
            <a:r>
              <a:rPr lang="en-US" sz="3600" dirty="0" smtClean="0">
                <a:solidFill>
                  <a:schemeClr val="tx1"/>
                </a:solidFill>
              </a:rPr>
              <a:t> </a:t>
            </a:r>
            <a:r>
              <a:rPr lang="en-US" sz="3600" dirty="0" err="1" smtClean="0">
                <a:solidFill>
                  <a:schemeClr val="tx1"/>
                </a:solidFill>
              </a:rPr>
              <a:t>cơ</a:t>
            </a:r>
            <a:r>
              <a:rPr lang="en-US" sz="3600" dirty="0" smtClean="0">
                <a:solidFill>
                  <a:schemeClr val="tx1"/>
                </a:solidFill>
              </a:rPr>
              <a:t> </a:t>
            </a:r>
            <a:r>
              <a:rPr lang="en-US" sz="3600" dirty="0" err="1" smtClean="0">
                <a:solidFill>
                  <a:schemeClr val="tx1"/>
                </a:solidFill>
              </a:rPr>
              <a:t>sở</a:t>
            </a:r>
            <a:r>
              <a:rPr lang="en-US" sz="3600" dirty="0" smtClean="0">
                <a:solidFill>
                  <a:schemeClr val="tx1"/>
                </a:solidFill>
              </a:rPr>
              <a:t> </a:t>
            </a:r>
            <a:r>
              <a:rPr lang="en-US" sz="3600" dirty="0" err="1" smtClean="0">
                <a:solidFill>
                  <a:schemeClr val="tx1"/>
                </a:solidFill>
              </a:rPr>
              <a:t>quy</a:t>
            </a:r>
            <a:r>
              <a:rPr lang="en-US" sz="3600" dirty="0" smtClean="0">
                <a:solidFill>
                  <a:schemeClr val="tx1"/>
                </a:solidFill>
              </a:rPr>
              <a:t> </a:t>
            </a:r>
            <a:r>
              <a:rPr lang="en-US" sz="3600" dirty="0" err="1" smtClean="0">
                <a:solidFill>
                  <a:schemeClr val="tx1"/>
                </a:solidFill>
              </a:rPr>
              <a:t>hoạch</a:t>
            </a:r>
            <a:r>
              <a:rPr lang="en-US" sz="3600" dirty="0" smtClean="0">
                <a:solidFill>
                  <a:schemeClr val="tx1"/>
                </a:solidFill>
              </a:rPr>
              <a:t>, </a:t>
            </a:r>
            <a:r>
              <a:rPr lang="en-US" sz="3600" dirty="0" err="1" smtClean="0">
                <a:solidFill>
                  <a:schemeClr val="tx1"/>
                </a:solidFill>
              </a:rPr>
              <a:t>Bộ</a:t>
            </a:r>
            <a:r>
              <a:rPr lang="en-US" sz="3600" dirty="0" smtClean="0">
                <a:solidFill>
                  <a:schemeClr val="tx1"/>
                </a:solidFill>
              </a:rPr>
              <a:t> </a:t>
            </a:r>
            <a:r>
              <a:rPr lang="en-US" sz="3600" dirty="0" err="1" smtClean="0">
                <a:solidFill>
                  <a:schemeClr val="tx1"/>
                </a:solidFill>
              </a:rPr>
              <a:t>Chính</a:t>
            </a:r>
            <a:r>
              <a:rPr lang="en-US" sz="3600" dirty="0" smtClean="0">
                <a:solidFill>
                  <a:schemeClr val="tx1"/>
                </a:solidFill>
              </a:rPr>
              <a:t> </a:t>
            </a:r>
            <a:r>
              <a:rPr lang="en-US" sz="3600" dirty="0" err="1" smtClean="0">
                <a:solidFill>
                  <a:schemeClr val="tx1"/>
                </a:solidFill>
              </a:rPr>
              <a:t>trị</a:t>
            </a:r>
            <a:r>
              <a:rPr lang="en-US" sz="3600" dirty="0" smtClean="0">
                <a:solidFill>
                  <a:schemeClr val="tx1"/>
                </a:solidFill>
              </a:rPr>
              <a:t>, Ban </a:t>
            </a:r>
            <a:r>
              <a:rPr lang="en-US" sz="3600" dirty="0" err="1" smtClean="0">
                <a:solidFill>
                  <a:schemeClr val="tx1"/>
                </a:solidFill>
              </a:rPr>
              <a:t>Bí</a:t>
            </a:r>
            <a:r>
              <a:rPr lang="en-US" sz="3600" dirty="0" smtClean="0">
                <a:solidFill>
                  <a:schemeClr val="tx1"/>
                </a:solidFill>
              </a:rPr>
              <a:t> </a:t>
            </a:r>
            <a:r>
              <a:rPr lang="en-US" sz="3600" dirty="0" err="1" smtClean="0">
                <a:solidFill>
                  <a:schemeClr val="tx1"/>
                </a:solidFill>
              </a:rPr>
              <a:t>thư</a:t>
            </a:r>
            <a:r>
              <a:rPr lang="en-US" sz="3600" dirty="0" smtClean="0">
                <a:solidFill>
                  <a:schemeClr val="tx1"/>
                </a:solidFill>
              </a:rPr>
              <a:t> </a:t>
            </a:r>
            <a:r>
              <a:rPr lang="en-US" sz="3600" dirty="0" err="1" smtClean="0">
                <a:solidFill>
                  <a:schemeClr val="tx1"/>
                </a:solidFill>
              </a:rPr>
              <a:t>đã</a:t>
            </a:r>
            <a:r>
              <a:rPr lang="en-US" sz="3600" dirty="0" smtClean="0">
                <a:solidFill>
                  <a:schemeClr val="tx1"/>
                </a:solidFill>
              </a:rPr>
              <a:t> </a:t>
            </a:r>
            <a:r>
              <a:rPr lang="en-US" sz="3600" dirty="0" err="1" smtClean="0">
                <a:solidFill>
                  <a:schemeClr val="tx1"/>
                </a:solidFill>
              </a:rPr>
              <a:t>tổ</a:t>
            </a:r>
            <a:r>
              <a:rPr lang="en-US" sz="3600" dirty="0" smtClean="0">
                <a:solidFill>
                  <a:schemeClr val="tx1"/>
                </a:solidFill>
              </a:rPr>
              <a:t> </a:t>
            </a:r>
            <a:r>
              <a:rPr lang="en-US" sz="3600" dirty="0" err="1" smtClean="0">
                <a:solidFill>
                  <a:schemeClr val="tx1"/>
                </a:solidFill>
              </a:rPr>
              <a:t>chức</a:t>
            </a:r>
            <a:r>
              <a:rPr lang="en-US" sz="3600" dirty="0" smtClean="0">
                <a:solidFill>
                  <a:schemeClr val="tx1"/>
                </a:solidFill>
              </a:rPr>
              <a:t> 2 </a:t>
            </a:r>
            <a:r>
              <a:rPr lang="en-US" sz="3600" dirty="0" err="1" smtClean="0">
                <a:solidFill>
                  <a:schemeClr val="tx1"/>
                </a:solidFill>
              </a:rPr>
              <a:t>lớp</a:t>
            </a:r>
            <a:r>
              <a:rPr lang="en-US" sz="3600" dirty="0" smtClean="0">
                <a:solidFill>
                  <a:schemeClr val="tx1"/>
                </a:solidFill>
              </a:rPr>
              <a:t> </a:t>
            </a:r>
            <a:r>
              <a:rPr lang="en-US" sz="3600" dirty="0" err="1" smtClean="0">
                <a:solidFill>
                  <a:schemeClr val="tx1"/>
                </a:solidFill>
              </a:rPr>
              <a:t>bồi</a:t>
            </a:r>
            <a:r>
              <a:rPr lang="en-US" sz="3600" dirty="0" smtClean="0">
                <a:solidFill>
                  <a:schemeClr val="tx1"/>
                </a:solidFill>
              </a:rPr>
              <a:t> </a:t>
            </a:r>
            <a:r>
              <a:rPr lang="en-US" sz="3600" dirty="0" err="1" smtClean="0">
                <a:solidFill>
                  <a:schemeClr val="tx1"/>
                </a:solidFill>
              </a:rPr>
              <a:t>dưỡng</a:t>
            </a:r>
            <a:r>
              <a:rPr lang="en-US" sz="3600" dirty="0" smtClean="0">
                <a:solidFill>
                  <a:schemeClr val="tx1"/>
                </a:solidFill>
              </a:rPr>
              <a:t>, </a:t>
            </a:r>
            <a:r>
              <a:rPr lang="en-US" sz="3600" dirty="0" err="1" smtClean="0">
                <a:solidFill>
                  <a:schemeClr val="tx1"/>
                </a:solidFill>
              </a:rPr>
              <a:t>cập</a:t>
            </a:r>
            <a:r>
              <a:rPr lang="en-US" sz="3600" dirty="0" smtClean="0">
                <a:solidFill>
                  <a:schemeClr val="tx1"/>
                </a:solidFill>
              </a:rPr>
              <a:t> </a:t>
            </a:r>
            <a:r>
              <a:rPr lang="en-US" sz="3600" dirty="0" err="1" smtClean="0">
                <a:solidFill>
                  <a:schemeClr val="tx1"/>
                </a:solidFill>
              </a:rPr>
              <a:t>nhật</a:t>
            </a:r>
            <a:r>
              <a:rPr lang="en-US" sz="3600" dirty="0" smtClean="0">
                <a:solidFill>
                  <a:schemeClr val="tx1"/>
                </a:solidFill>
              </a:rPr>
              <a:t> </a:t>
            </a:r>
            <a:r>
              <a:rPr lang="en-US" sz="3600" dirty="0" err="1" smtClean="0">
                <a:solidFill>
                  <a:schemeClr val="tx1"/>
                </a:solidFill>
              </a:rPr>
              <a:t>kiến</a:t>
            </a:r>
            <a:r>
              <a:rPr lang="en-US" sz="3600" dirty="0" smtClean="0">
                <a:solidFill>
                  <a:schemeClr val="tx1"/>
                </a:solidFill>
              </a:rPr>
              <a:t> </a:t>
            </a:r>
            <a:r>
              <a:rPr lang="en-US" sz="3600" dirty="0" err="1" smtClean="0">
                <a:solidFill>
                  <a:schemeClr val="tx1"/>
                </a:solidFill>
              </a:rPr>
              <a:t>thức</a:t>
            </a:r>
            <a:r>
              <a:rPr lang="en-US" sz="3600" dirty="0" smtClean="0">
                <a:solidFill>
                  <a:schemeClr val="tx1"/>
                </a:solidFill>
              </a:rPr>
              <a:t> </a:t>
            </a:r>
            <a:r>
              <a:rPr lang="en-US" sz="3600" dirty="0" err="1" smtClean="0">
                <a:solidFill>
                  <a:schemeClr val="tx1"/>
                </a:solidFill>
              </a:rPr>
              <a:t>mới</a:t>
            </a:r>
            <a:r>
              <a:rPr lang="en-US" sz="3600" dirty="0" smtClean="0">
                <a:solidFill>
                  <a:schemeClr val="tx1"/>
                </a:solidFill>
              </a:rPr>
              <a:t> </a:t>
            </a:r>
            <a:r>
              <a:rPr lang="en-US" sz="3600" dirty="0" err="1" smtClean="0">
                <a:solidFill>
                  <a:schemeClr val="tx1"/>
                </a:solidFill>
              </a:rPr>
              <a:t>cho</a:t>
            </a:r>
            <a:r>
              <a:rPr lang="en-US" sz="3600" dirty="0" smtClean="0">
                <a:solidFill>
                  <a:schemeClr val="tx1"/>
                </a:solidFill>
              </a:rPr>
              <a:t> 154 </a:t>
            </a:r>
            <a:r>
              <a:rPr lang="en-US" sz="3600" dirty="0" err="1" smtClean="0">
                <a:solidFill>
                  <a:schemeClr val="tx1"/>
                </a:solidFill>
              </a:rPr>
              <a:t>đồng</a:t>
            </a:r>
            <a:r>
              <a:rPr lang="en-US" sz="3600" dirty="0" smtClean="0">
                <a:solidFill>
                  <a:schemeClr val="tx1"/>
                </a:solidFill>
              </a:rPr>
              <a:t> </a:t>
            </a:r>
            <a:r>
              <a:rPr lang="en-US" sz="3600" dirty="0" err="1" smtClean="0">
                <a:solidFill>
                  <a:schemeClr val="tx1"/>
                </a:solidFill>
              </a:rPr>
              <a:t>chí</a:t>
            </a:r>
            <a:r>
              <a:rPr lang="en-US" sz="3600" dirty="0" smtClean="0">
                <a:solidFill>
                  <a:schemeClr val="tx1"/>
                </a:solidFill>
              </a:rPr>
              <a:t> </a:t>
            </a:r>
            <a:r>
              <a:rPr lang="en-US" sz="3600" dirty="0" err="1" smtClean="0">
                <a:solidFill>
                  <a:schemeClr val="tx1"/>
                </a:solidFill>
              </a:rPr>
              <a:t>là</a:t>
            </a:r>
            <a:r>
              <a:rPr lang="en-US" sz="3600" dirty="0" smtClean="0">
                <a:solidFill>
                  <a:schemeClr val="tx1"/>
                </a:solidFill>
              </a:rPr>
              <a:t> </a:t>
            </a:r>
            <a:r>
              <a:rPr lang="en-US" sz="3600" dirty="0" err="1" smtClean="0">
                <a:solidFill>
                  <a:schemeClr val="tx1"/>
                </a:solidFill>
              </a:rPr>
              <a:t>Ủy</a:t>
            </a:r>
            <a:r>
              <a:rPr lang="en-US" sz="3600" dirty="0" smtClean="0">
                <a:solidFill>
                  <a:schemeClr val="tx1"/>
                </a:solidFill>
              </a:rPr>
              <a:t> </a:t>
            </a:r>
            <a:r>
              <a:rPr lang="en-US" sz="3600" dirty="0" err="1" smtClean="0">
                <a:solidFill>
                  <a:schemeClr val="tx1"/>
                </a:solidFill>
              </a:rPr>
              <a:t>viên</a:t>
            </a:r>
            <a:r>
              <a:rPr lang="en-US" sz="3600" dirty="0" smtClean="0">
                <a:solidFill>
                  <a:schemeClr val="tx1"/>
                </a:solidFill>
              </a:rPr>
              <a:t> Ban </a:t>
            </a:r>
            <a:r>
              <a:rPr lang="en-US" sz="3600" dirty="0" err="1" smtClean="0">
                <a:solidFill>
                  <a:schemeClr val="tx1"/>
                </a:solidFill>
              </a:rPr>
              <a:t>chấp</a:t>
            </a:r>
            <a:r>
              <a:rPr lang="en-US" sz="3600" dirty="0" smtClean="0">
                <a:solidFill>
                  <a:schemeClr val="tx1"/>
                </a:solidFill>
              </a:rPr>
              <a:t> </a:t>
            </a:r>
            <a:r>
              <a:rPr lang="en-US" sz="3600" dirty="0" err="1" smtClean="0">
                <a:solidFill>
                  <a:schemeClr val="tx1"/>
                </a:solidFill>
              </a:rPr>
              <a:t>hành</a:t>
            </a:r>
            <a:r>
              <a:rPr lang="en-US" sz="3600" dirty="0" smtClean="0">
                <a:solidFill>
                  <a:schemeClr val="tx1"/>
                </a:solidFill>
              </a:rPr>
              <a:t> </a:t>
            </a:r>
            <a:r>
              <a:rPr lang="en-US" sz="3600" dirty="0" err="1" smtClean="0">
                <a:solidFill>
                  <a:schemeClr val="tx1"/>
                </a:solidFill>
              </a:rPr>
              <a:t>Trung</a:t>
            </a:r>
            <a:r>
              <a:rPr lang="en-US" sz="3600" dirty="0" smtClean="0">
                <a:solidFill>
                  <a:schemeClr val="tx1"/>
                </a:solidFill>
              </a:rPr>
              <a:t> </a:t>
            </a:r>
            <a:r>
              <a:rPr lang="en-US" sz="3600" dirty="0" err="1" smtClean="0">
                <a:solidFill>
                  <a:schemeClr val="tx1"/>
                </a:solidFill>
              </a:rPr>
              <a:t>ương</a:t>
            </a:r>
            <a:r>
              <a:rPr lang="en-US" sz="3600" dirty="0" smtClean="0">
                <a:solidFill>
                  <a:schemeClr val="tx1"/>
                </a:solidFill>
              </a:rPr>
              <a:t> </a:t>
            </a:r>
            <a:r>
              <a:rPr lang="en-US" sz="3600" dirty="0" err="1" smtClean="0">
                <a:solidFill>
                  <a:schemeClr val="tx1"/>
                </a:solidFill>
              </a:rPr>
              <a:t>khóa</a:t>
            </a:r>
            <a:r>
              <a:rPr lang="en-US" sz="3600" dirty="0" smtClean="0">
                <a:solidFill>
                  <a:schemeClr val="tx1"/>
                </a:solidFill>
              </a:rPr>
              <a:t> XI; 6 </a:t>
            </a:r>
            <a:r>
              <a:rPr lang="en-US" sz="3600" dirty="0" err="1" smtClean="0">
                <a:solidFill>
                  <a:schemeClr val="tx1"/>
                </a:solidFill>
              </a:rPr>
              <a:t>lớp</a:t>
            </a:r>
            <a:r>
              <a:rPr lang="en-US" sz="3600" dirty="0" smtClean="0">
                <a:solidFill>
                  <a:schemeClr val="tx1"/>
                </a:solidFill>
              </a:rPr>
              <a:t> </a:t>
            </a:r>
            <a:r>
              <a:rPr lang="en-US" sz="3600" dirty="0" err="1" smtClean="0">
                <a:solidFill>
                  <a:schemeClr val="tx1"/>
                </a:solidFill>
              </a:rPr>
              <a:t>bồi</a:t>
            </a:r>
            <a:r>
              <a:rPr lang="en-US" sz="3600" dirty="0" smtClean="0">
                <a:solidFill>
                  <a:schemeClr val="tx1"/>
                </a:solidFill>
              </a:rPr>
              <a:t> </a:t>
            </a:r>
            <a:r>
              <a:rPr lang="en-US" sz="3600" dirty="0" err="1" smtClean="0">
                <a:solidFill>
                  <a:schemeClr val="tx1"/>
                </a:solidFill>
              </a:rPr>
              <a:t>dưỡng</a:t>
            </a:r>
            <a:r>
              <a:rPr lang="en-US" sz="3600" dirty="0" smtClean="0">
                <a:solidFill>
                  <a:schemeClr val="tx1"/>
                </a:solidFill>
              </a:rPr>
              <a:t> </a:t>
            </a:r>
            <a:r>
              <a:rPr lang="en-US" sz="3600" dirty="0" err="1" smtClean="0">
                <a:solidFill>
                  <a:schemeClr val="tx1"/>
                </a:solidFill>
              </a:rPr>
              <a:t>dự</a:t>
            </a:r>
            <a:r>
              <a:rPr lang="en-US" sz="3600" dirty="0" smtClean="0">
                <a:solidFill>
                  <a:schemeClr val="tx1"/>
                </a:solidFill>
              </a:rPr>
              <a:t> </a:t>
            </a:r>
            <a:r>
              <a:rPr lang="en-US" sz="3600" dirty="0" err="1" smtClean="0">
                <a:solidFill>
                  <a:schemeClr val="tx1"/>
                </a:solidFill>
              </a:rPr>
              <a:t>nguồn</a:t>
            </a:r>
            <a:r>
              <a:rPr lang="en-US" sz="3600" dirty="0" smtClean="0">
                <a:solidFill>
                  <a:schemeClr val="tx1"/>
                </a:solidFill>
              </a:rPr>
              <a:t> </a:t>
            </a:r>
            <a:r>
              <a:rPr lang="en-US" sz="3600" dirty="0" err="1" smtClean="0">
                <a:solidFill>
                  <a:schemeClr val="tx1"/>
                </a:solidFill>
              </a:rPr>
              <a:t>cán</a:t>
            </a:r>
            <a:r>
              <a:rPr lang="en-US" sz="3600" dirty="0" smtClean="0">
                <a:solidFill>
                  <a:schemeClr val="tx1"/>
                </a:solidFill>
              </a:rPr>
              <a:t> </a:t>
            </a:r>
            <a:r>
              <a:rPr lang="en-US" sz="3600" dirty="0" err="1" smtClean="0">
                <a:solidFill>
                  <a:schemeClr val="tx1"/>
                </a:solidFill>
              </a:rPr>
              <a:t>bộ</a:t>
            </a:r>
            <a:r>
              <a:rPr lang="en-US" sz="3600" dirty="0" smtClean="0">
                <a:solidFill>
                  <a:schemeClr val="tx1"/>
                </a:solidFill>
              </a:rPr>
              <a:t> </a:t>
            </a:r>
            <a:r>
              <a:rPr lang="en-US" sz="3600" dirty="0" err="1" smtClean="0">
                <a:solidFill>
                  <a:schemeClr val="tx1"/>
                </a:solidFill>
              </a:rPr>
              <a:t>cao</a:t>
            </a:r>
            <a:r>
              <a:rPr lang="en-US" sz="3600" dirty="0" smtClean="0">
                <a:solidFill>
                  <a:schemeClr val="tx1"/>
                </a:solidFill>
              </a:rPr>
              <a:t> </a:t>
            </a:r>
            <a:r>
              <a:rPr lang="en-US" sz="3600" dirty="0" err="1" smtClean="0">
                <a:solidFill>
                  <a:schemeClr val="tx1"/>
                </a:solidFill>
              </a:rPr>
              <a:t>cấp</a:t>
            </a:r>
            <a:r>
              <a:rPr lang="en-US" sz="3600" dirty="0" smtClean="0">
                <a:solidFill>
                  <a:schemeClr val="tx1"/>
                </a:solidFill>
              </a:rPr>
              <a:t> </a:t>
            </a:r>
            <a:r>
              <a:rPr lang="en-US" sz="3600" dirty="0" err="1" smtClean="0">
                <a:solidFill>
                  <a:schemeClr val="tx1"/>
                </a:solidFill>
              </a:rPr>
              <a:t>cho</a:t>
            </a:r>
            <a:r>
              <a:rPr lang="en-US" sz="3600" dirty="0" smtClean="0">
                <a:solidFill>
                  <a:schemeClr val="tx1"/>
                </a:solidFill>
              </a:rPr>
              <a:t> 511 </a:t>
            </a:r>
            <a:r>
              <a:rPr lang="en-US" sz="3600" dirty="0" err="1" smtClean="0">
                <a:solidFill>
                  <a:schemeClr val="tx1"/>
                </a:solidFill>
              </a:rPr>
              <a:t>đồng</a:t>
            </a:r>
            <a:r>
              <a:rPr lang="en-US" sz="3600" dirty="0" smtClean="0">
                <a:solidFill>
                  <a:schemeClr val="tx1"/>
                </a:solidFill>
              </a:rPr>
              <a:t> </a:t>
            </a:r>
            <a:r>
              <a:rPr lang="en-US" sz="3600" dirty="0" err="1" smtClean="0">
                <a:solidFill>
                  <a:schemeClr val="tx1"/>
                </a:solidFill>
              </a:rPr>
              <a:t>chí</a:t>
            </a:r>
            <a:r>
              <a:rPr lang="en-US" sz="3600" dirty="0" smtClean="0">
                <a:solidFill>
                  <a:schemeClr val="tx1"/>
                </a:solidFill>
              </a:rPr>
              <a:t>; </a:t>
            </a:r>
            <a:r>
              <a:rPr lang="en-US" sz="3600" dirty="0" err="1" smtClean="0">
                <a:solidFill>
                  <a:schemeClr val="tx1"/>
                </a:solidFill>
              </a:rPr>
              <a:t>tổ</a:t>
            </a:r>
            <a:r>
              <a:rPr lang="en-US" sz="3600" dirty="0" smtClean="0">
                <a:solidFill>
                  <a:schemeClr val="tx1"/>
                </a:solidFill>
              </a:rPr>
              <a:t> </a:t>
            </a:r>
            <a:r>
              <a:rPr lang="en-US" sz="3600" dirty="0" err="1" smtClean="0">
                <a:solidFill>
                  <a:schemeClr val="tx1"/>
                </a:solidFill>
              </a:rPr>
              <a:t>chức</a:t>
            </a:r>
            <a:r>
              <a:rPr lang="en-US" sz="3600" dirty="0" smtClean="0">
                <a:solidFill>
                  <a:schemeClr val="tx1"/>
                </a:solidFill>
              </a:rPr>
              <a:t> </a:t>
            </a:r>
            <a:r>
              <a:rPr lang="en-US" sz="3600" dirty="0" err="1" smtClean="0">
                <a:solidFill>
                  <a:schemeClr val="tx1"/>
                </a:solidFill>
              </a:rPr>
              <a:t>các</a:t>
            </a:r>
            <a:r>
              <a:rPr lang="en-US" sz="3600" dirty="0" smtClean="0">
                <a:solidFill>
                  <a:schemeClr val="tx1"/>
                </a:solidFill>
              </a:rPr>
              <a:t> </a:t>
            </a:r>
            <a:r>
              <a:rPr lang="en-US" sz="3600" dirty="0" err="1" smtClean="0">
                <a:solidFill>
                  <a:schemeClr val="tx1"/>
                </a:solidFill>
              </a:rPr>
              <a:t>lớp</a:t>
            </a:r>
            <a:r>
              <a:rPr lang="en-US" sz="3600" dirty="0" smtClean="0">
                <a:solidFill>
                  <a:schemeClr val="tx1"/>
                </a:solidFill>
              </a:rPr>
              <a:t> </a:t>
            </a:r>
            <a:r>
              <a:rPr lang="en-US" sz="3600" dirty="0" err="1" smtClean="0">
                <a:solidFill>
                  <a:schemeClr val="tx1"/>
                </a:solidFill>
              </a:rPr>
              <a:t>các</a:t>
            </a:r>
            <a:r>
              <a:rPr lang="en-US" sz="3600" dirty="0" smtClean="0">
                <a:solidFill>
                  <a:schemeClr val="tx1"/>
                </a:solidFill>
              </a:rPr>
              <a:t> </a:t>
            </a:r>
            <a:r>
              <a:rPr lang="en-US" sz="3600" dirty="0" err="1" smtClean="0">
                <a:solidFill>
                  <a:schemeClr val="tx1"/>
                </a:solidFill>
              </a:rPr>
              <a:t>bồi</a:t>
            </a:r>
            <a:r>
              <a:rPr lang="en-US" sz="3600" dirty="0" smtClean="0">
                <a:solidFill>
                  <a:schemeClr val="tx1"/>
                </a:solidFill>
              </a:rPr>
              <a:t> </a:t>
            </a:r>
            <a:r>
              <a:rPr lang="en-US" sz="3600" dirty="0" err="1" smtClean="0">
                <a:solidFill>
                  <a:schemeClr val="tx1"/>
                </a:solidFill>
              </a:rPr>
              <a:t>dưỡng</a:t>
            </a:r>
            <a:r>
              <a:rPr lang="en-US" sz="3600" dirty="0" smtClean="0">
                <a:solidFill>
                  <a:schemeClr val="tx1"/>
                </a:solidFill>
              </a:rPr>
              <a:t> </a:t>
            </a:r>
            <a:r>
              <a:rPr lang="en-US" sz="3600" dirty="0" err="1" smtClean="0">
                <a:solidFill>
                  <a:schemeClr val="tx1"/>
                </a:solidFill>
              </a:rPr>
              <a:t>nghiệp</a:t>
            </a:r>
            <a:r>
              <a:rPr lang="en-US" sz="3600" dirty="0" smtClean="0">
                <a:solidFill>
                  <a:schemeClr val="tx1"/>
                </a:solidFill>
              </a:rPr>
              <a:t> </a:t>
            </a:r>
            <a:r>
              <a:rPr lang="en-US" sz="3600" dirty="0" err="1" smtClean="0">
                <a:solidFill>
                  <a:schemeClr val="tx1"/>
                </a:solidFill>
              </a:rPr>
              <a:t>vụ</a:t>
            </a:r>
            <a:r>
              <a:rPr lang="en-US" sz="3600" dirty="0" smtClean="0">
                <a:solidFill>
                  <a:schemeClr val="tx1"/>
                </a:solidFill>
              </a:rPr>
              <a:t> </a:t>
            </a:r>
            <a:r>
              <a:rPr lang="en-US" sz="3600" dirty="0" err="1" smtClean="0">
                <a:solidFill>
                  <a:schemeClr val="tx1"/>
                </a:solidFill>
              </a:rPr>
              <a:t>theo</a:t>
            </a:r>
            <a:r>
              <a:rPr lang="en-US" sz="3600" dirty="0" smtClean="0">
                <a:solidFill>
                  <a:schemeClr val="tx1"/>
                </a:solidFill>
              </a:rPr>
              <a:t> </a:t>
            </a:r>
            <a:r>
              <a:rPr lang="en-US" sz="3600" dirty="0" err="1" smtClean="0">
                <a:solidFill>
                  <a:schemeClr val="tx1"/>
                </a:solidFill>
              </a:rPr>
              <a:t>chức</a:t>
            </a:r>
            <a:r>
              <a:rPr lang="en-US" sz="3600" dirty="0" smtClean="0">
                <a:solidFill>
                  <a:schemeClr val="tx1"/>
                </a:solidFill>
              </a:rPr>
              <a:t> </a:t>
            </a:r>
            <a:r>
              <a:rPr lang="en-US" sz="3600" dirty="0" err="1" smtClean="0">
                <a:solidFill>
                  <a:schemeClr val="tx1"/>
                </a:solidFill>
              </a:rPr>
              <a:t>danh</a:t>
            </a:r>
            <a:r>
              <a:rPr lang="en-US" sz="3600" dirty="0" smtClean="0">
                <a:solidFill>
                  <a:schemeClr val="tx1"/>
                </a:solidFill>
              </a:rPr>
              <a:t> </a:t>
            </a:r>
            <a:r>
              <a:rPr lang="en-US" sz="3600" dirty="0" err="1" smtClean="0">
                <a:solidFill>
                  <a:schemeClr val="tx1"/>
                </a:solidFill>
              </a:rPr>
              <a:t>cho</a:t>
            </a:r>
            <a:r>
              <a:rPr lang="en-US" sz="3600" dirty="0" smtClean="0">
                <a:solidFill>
                  <a:schemeClr val="tx1"/>
                </a:solidFill>
              </a:rPr>
              <a:t> </a:t>
            </a:r>
            <a:r>
              <a:rPr lang="en-US" sz="3600" dirty="0" err="1" smtClean="0">
                <a:solidFill>
                  <a:schemeClr val="tx1"/>
                </a:solidFill>
              </a:rPr>
              <a:t>hơn</a:t>
            </a:r>
            <a:r>
              <a:rPr lang="en-US" sz="3600" dirty="0" smtClean="0">
                <a:solidFill>
                  <a:schemeClr val="tx1"/>
                </a:solidFill>
              </a:rPr>
              <a:t> 170 </a:t>
            </a:r>
            <a:r>
              <a:rPr lang="en-US" sz="3600" dirty="0" err="1" smtClean="0">
                <a:solidFill>
                  <a:schemeClr val="tx1"/>
                </a:solidFill>
              </a:rPr>
              <a:t>đồng</a:t>
            </a:r>
            <a:r>
              <a:rPr lang="en-US" sz="3600" dirty="0" smtClean="0">
                <a:solidFill>
                  <a:schemeClr val="tx1"/>
                </a:solidFill>
              </a:rPr>
              <a:t> </a:t>
            </a:r>
            <a:r>
              <a:rPr lang="en-US" sz="3600" dirty="0" err="1" smtClean="0">
                <a:solidFill>
                  <a:schemeClr val="tx1"/>
                </a:solidFill>
              </a:rPr>
              <a:t>chí</a:t>
            </a:r>
            <a:r>
              <a:rPr lang="en-US" sz="3600" dirty="0" smtClean="0">
                <a:solidFill>
                  <a:schemeClr val="tx1"/>
                </a:solidFill>
              </a:rPr>
              <a:t> </a:t>
            </a:r>
            <a:r>
              <a:rPr lang="en-US" sz="3600" dirty="0" err="1" smtClean="0">
                <a:solidFill>
                  <a:schemeClr val="tx1"/>
                </a:solidFill>
              </a:rPr>
              <a:t>là</a:t>
            </a:r>
            <a:r>
              <a:rPr lang="en-US" sz="3600" dirty="0" smtClean="0">
                <a:solidFill>
                  <a:schemeClr val="tx1"/>
                </a:solidFill>
              </a:rPr>
              <a:t> </a:t>
            </a:r>
            <a:r>
              <a:rPr lang="en-US" sz="3600" dirty="0" err="1" smtClean="0">
                <a:solidFill>
                  <a:schemeClr val="tx1"/>
                </a:solidFill>
              </a:rPr>
              <a:t>bí</a:t>
            </a:r>
            <a:r>
              <a:rPr lang="en-US" sz="3600" dirty="0" smtClean="0">
                <a:solidFill>
                  <a:schemeClr val="tx1"/>
                </a:solidFill>
              </a:rPr>
              <a:t> </a:t>
            </a:r>
            <a:r>
              <a:rPr lang="en-US" sz="3600" dirty="0" err="1" smtClean="0">
                <a:solidFill>
                  <a:schemeClr val="tx1"/>
                </a:solidFill>
              </a:rPr>
              <a:t>thư</a:t>
            </a:r>
            <a:r>
              <a:rPr lang="en-US" sz="3600" dirty="0" smtClean="0">
                <a:solidFill>
                  <a:schemeClr val="tx1"/>
                </a:solidFill>
              </a:rPr>
              <a:t> </a:t>
            </a:r>
            <a:r>
              <a:rPr lang="en-US" sz="3600" dirty="0" err="1" smtClean="0">
                <a:solidFill>
                  <a:schemeClr val="tx1"/>
                </a:solidFill>
              </a:rPr>
              <a:t>cấp</a:t>
            </a:r>
            <a:r>
              <a:rPr lang="en-US" sz="3600" dirty="0" smtClean="0">
                <a:solidFill>
                  <a:schemeClr val="tx1"/>
                </a:solidFill>
              </a:rPr>
              <a:t> </a:t>
            </a:r>
            <a:r>
              <a:rPr lang="en-US" sz="3600" dirty="0" err="1" smtClean="0">
                <a:solidFill>
                  <a:schemeClr val="tx1"/>
                </a:solidFill>
              </a:rPr>
              <a:t>ủy</a:t>
            </a:r>
            <a:r>
              <a:rPr lang="en-US" sz="3600" dirty="0" smtClean="0">
                <a:solidFill>
                  <a:schemeClr val="tx1"/>
                </a:solidFill>
              </a:rPr>
              <a:t> </a:t>
            </a:r>
            <a:r>
              <a:rPr lang="en-US" sz="3600" dirty="0" err="1" smtClean="0">
                <a:solidFill>
                  <a:schemeClr val="tx1"/>
                </a:solidFill>
              </a:rPr>
              <a:t>cấp</a:t>
            </a:r>
            <a:r>
              <a:rPr lang="en-US" sz="3600" dirty="0" smtClean="0">
                <a:solidFill>
                  <a:schemeClr val="tx1"/>
                </a:solidFill>
              </a:rPr>
              <a:t> </a:t>
            </a:r>
            <a:r>
              <a:rPr lang="en-US" sz="3600" dirty="0" err="1" smtClean="0">
                <a:solidFill>
                  <a:schemeClr val="tx1"/>
                </a:solidFill>
              </a:rPr>
              <a:t>huyện</a:t>
            </a:r>
            <a:r>
              <a:rPr lang="en-US" sz="3600" dirty="0" smtClean="0">
                <a:solidFill>
                  <a:schemeClr val="tx1"/>
                </a:solidFill>
              </a:rPr>
              <a:t>. </a:t>
            </a:r>
          </a:p>
          <a:p>
            <a:pPr algn="just" eaLnBrk="1" fontAlgn="auto" hangingPunct="1">
              <a:spcAft>
                <a:spcPts val="0"/>
              </a:spcAft>
              <a:buFont typeface="Arial" panose="020B0604020202020204" pitchFamily="34" charset="0"/>
              <a:buChar char="•"/>
              <a:defRPr/>
            </a:pPr>
            <a:r>
              <a:rPr lang="en-US" sz="3600" dirty="0" smtClean="0">
                <a:solidFill>
                  <a:schemeClr val="tx1"/>
                </a:solidFill>
                <a:latin typeface="+mj-lt"/>
                <a:ea typeface="+mj-ea"/>
                <a:cs typeface="+mj-cs"/>
              </a:rPr>
              <a:t>Ban </a:t>
            </a:r>
            <a:r>
              <a:rPr lang="en-US" sz="3600" dirty="0" err="1" smtClean="0">
                <a:solidFill>
                  <a:schemeClr val="tx1"/>
                </a:solidFill>
                <a:latin typeface="+mj-lt"/>
                <a:ea typeface="+mj-ea"/>
                <a:cs typeface="+mj-cs"/>
              </a:rPr>
              <a:t>hành</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nhiều</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nghị</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quyết</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chỉ</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thị</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quy</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định</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quy</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chế</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hướng</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dẫn</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kết</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luận</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về</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công</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tác</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xây</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dựng</a:t>
            </a:r>
            <a:r>
              <a:rPr lang="en-US" sz="3600" dirty="0" smtClean="0">
                <a:solidFill>
                  <a:schemeClr val="tx1"/>
                </a:solidFill>
                <a:latin typeface="+mj-lt"/>
                <a:ea typeface="+mj-ea"/>
                <a:cs typeface="+mj-cs"/>
              </a:rPr>
              <a:t> </a:t>
            </a:r>
            <a:r>
              <a:rPr lang="en-US" sz="3600" dirty="0" err="1" smtClean="0">
                <a:solidFill>
                  <a:schemeClr val="tx1"/>
                </a:solidFill>
                <a:latin typeface="+mj-lt"/>
                <a:ea typeface="+mj-ea"/>
                <a:cs typeface="+mj-cs"/>
              </a:rPr>
              <a:t>Đảng</a:t>
            </a:r>
            <a:r>
              <a:rPr lang="en-US" sz="3600" dirty="0" smtClean="0">
                <a:solidFill>
                  <a:schemeClr val="tx1"/>
                </a:solidFill>
                <a:latin typeface="+mj-lt"/>
                <a:ea typeface="+mj-ea"/>
                <a:cs typeface="+mj-cs"/>
              </a:rPr>
              <a:t>.</a:t>
            </a:r>
            <a:endParaRPr lang="en-US" sz="4000" dirty="0">
              <a:solidFill>
                <a:schemeClr val="tx1"/>
              </a:solidFill>
            </a:endParaRPr>
          </a:p>
        </p:txBody>
      </p:sp>
      <p:sp>
        <p:nvSpPr>
          <p:cNvPr id="4" name="Slide Number Placeholder 3"/>
          <p:cNvSpPr>
            <a:spLocks noGrp="1"/>
          </p:cNvSpPr>
          <p:nvPr>
            <p:ph type="sldNum" sz="quarter" idx="12"/>
          </p:nvPr>
        </p:nvSpPr>
        <p:spPr/>
        <p:txBody>
          <a:bodyPr/>
          <a:lstStyle/>
          <a:p>
            <a:pPr>
              <a:defRPr/>
            </a:pPr>
            <a:fld id="{4CF6B8D4-EA9B-41E9-99B6-BE0BA0AB95EA}" type="slidenum">
              <a:rPr lang="en-US"/>
              <a:pPr>
                <a:defRPr/>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563" y="0"/>
            <a:ext cx="10515600" cy="1325563"/>
          </a:xfrm>
        </p:spPr>
        <p:txBody>
          <a:bodyPr rtlCol="0">
            <a:normAutofit/>
          </a:bodyPr>
          <a:lstStyle/>
          <a:p>
            <a:pPr eaLnBrk="1" fontAlgn="auto" hangingPunct="1">
              <a:spcAft>
                <a:spcPts val="0"/>
              </a:spcAft>
              <a:defRPr/>
            </a:pPr>
            <a:r>
              <a:rPr lang="en-US" sz="4000" b="1" dirty="0" err="1" smtClean="0">
                <a:latin typeface="+mn-lt"/>
                <a:ea typeface="+mn-ea"/>
                <a:cs typeface="+mn-cs"/>
              </a:rPr>
              <a:t>Hạn</a:t>
            </a:r>
            <a:r>
              <a:rPr lang="en-US" sz="4000" b="1" dirty="0" smtClean="0">
                <a:latin typeface="+mn-lt"/>
                <a:ea typeface="+mn-ea"/>
                <a:cs typeface="+mn-cs"/>
              </a:rPr>
              <a:t> </a:t>
            </a:r>
            <a:r>
              <a:rPr lang="en-US" sz="4000" b="1" dirty="0" err="1" smtClean="0">
                <a:latin typeface="+mn-lt"/>
                <a:ea typeface="+mn-ea"/>
                <a:cs typeface="+mn-cs"/>
              </a:rPr>
              <a:t>chế</a:t>
            </a:r>
            <a:r>
              <a:rPr lang="en-US" sz="4000" b="1" dirty="0" smtClean="0">
                <a:latin typeface="+mn-lt"/>
                <a:ea typeface="+mn-ea"/>
                <a:cs typeface="+mn-cs"/>
              </a:rPr>
              <a:t>, </a:t>
            </a:r>
            <a:r>
              <a:rPr lang="en-US" sz="4000" b="1" dirty="0" err="1" smtClean="0">
                <a:latin typeface="+mn-lt"/>
                <a:ea typeface="+mn-ea"/>
                <a:cs typeface="+mn-cs"/>
              </a:rPr>
              <a:t>khuyết</a:t>
            </a:r>
            <a:r>
              <a:rPr lang="en-US" sz="4000" b="1" dirty="0" smtClean="0">
                <a:latin typeface="+mn-lt"/>
                <a:ea typeface="+mn-ea"/>
                <a:cs typeface="+mn-cs"/>
              </a:rPr>
              <a:t> </a:t>
            </a:r>
            <a:r>
              <a:rPr lang="en-US" sz="4000" b="1" dirty="0" err="1" smtClean="0">
                <a:latin typeface="+mn-lt"/>
                <a:ea typeface="+mn-ea"/>
                <a:cs typeface="+mn-cs"/>
              </a:rPr>
              <a:t>điểm</a:t>
            </a:r>
            <a:r>
              <a:rPr lang="en-US" sz="4000" b="1" dirty="0" smtClean="0">
                <a:latin typeface="+mn-lt"/>
                <a:ea typeface="+mn-ea"/>
                <a:cs typeface="+mn-cs"/>
              </a:rPr>
              <a:t>:</a:t>
            </a:r>
            <a:endParaRPr lang="en-US" sz="6000" b="1" dirty="0"/>
          </a:p>
        </p:txBody>
      </p:sp>
      <p:sp>
        <p:nvSpPr>
          <p:cNvPr id="27651" name="Content Placeholder 2"/>
          <p:cNvSpPr>
            <a:spLocks noGrp="1"/>
          </p:cNvSpPr>
          <p:nvPr>
            <p:ph idx="1"/>
          </p:nvPr>
        </p:nvSpPr>
        <p:spPr>
          <a:xfrm>
            <a:off x="838200" y="1468438"/>
            <a:ext cx="10515600" cy="4872037"/>
          </a:xfrm>
        </p:spPr>
        <p:txBody>
          <a:bodyPr/>
          <a:lstStyle/>
          <a:p>
            <a:pPr algn="just" eaLnBrk="1" hangingPunct="1"/>
            <a:r>
              <a:rPr lang="en-US" sz="4000" smtClean="0">
                <a:solidFill>
                  <a:schemeClr val="tx1"/>
                </a:solidFill>
              </a:rPr>
              <a:t>Việc rà soát, sửa đổi, bổ sung một số quy định, quy chế về công tác tổ chức, cán bộ còn chậm so với yêu cầu. </a:t>
            </a:r>
          </a:p>
          <a:p>
            <a:pPr algn="just" eaLnBrk="1" hangingPunct="1"/>
            <a:r>
              <a:rPr lang="en-US" sz="4000" smtClean="0">
                <a:solidFill>
                  <a:schemeClr val="tx1"/>
                </a:solidFill>
              </a:rPr>
              <a:t>Chất lượng công tác quy hoạch, đào tạo, bồi dưỡng cán bộ lãnh đạo, quản lý còn bất cập.</a:t>
            </a:r>
          </a:p>
          <a:p>
            <a:pPr algn="just" eaLnBrk="1" hangingPunct="1"/>
            <a:r>
              <a:rPr lang="en-US" sz="4000" smtClean="0">
                <a:solidFill>
                  <a:schemeClr val="tx1"/>
                </a:solidFill>
              </a:rPr>
              <a:t>Công tác đánh giá cán bộ còn nhiều hạn chế, yếu kém. </a:t>
            </a:r>
          </a:p>
        </p:txBody>
      </p:sp>
      <p:sp>
        <p:nvSpPr>
          <p:cNvPr id="4" name="Slide Number Placeholder 3"/>
          <p:cNvSpPr>
            <a:spLocks noGrp="1"/>
          </p:cNvSpPr>
          <p:nvPr>
            <p:ph type="sldNum" sz="quarter" idx="12"/>
          </p:nvPr>
        </p:nvSpPr>
        <p:spPr/>
        <p:txBody>
          <a:bodyPr/>
          <a:lstStyle/>
          <a:p>
            <a:pPr>
              <a:defRPr/>
            </a:pPr>
            <a:fld id="{E6FBADAD-7E99-45CE-8D85-65E485B19FFE}" type="slidenum">
              <a:rPr lang="en-US"/>
              <a:pPr>
                <a:defRPr/>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951288"/>
          </a:xfrm>
        </p:spPr>
        <p:txBody>
          <a:bodyPr rtlCol="0">
            <a:noAutofit/>
          </a:bodyPr>
          <a:lstStyle/>
          <a:p>
            <a:pPr algn="just" eaLnBrk="1" fontAlgn="auto" hangingPunct="1">
              <a:spcAft>
                <a:spcPts val="0"/>
              </a:spcAft>
              <a:defRPr/>
            </a:pPr>
            <a:r>
              <a:rPr lang="en-US" sz="5400" dirty="0" err="1" smtClean="0">
                <a:solidFill>
                  <a:schemeClr val="tx1"/>
                </a:solidFill>
                <a:latin typeface="+mn-lt"/>
                <a:ea typeface="+mn-ea"/>
                <a:cs typeface="+mn-cs"/>
              </a:rPr>
              <a:t>Thực</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hiện</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việc</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lấy</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phiếu</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tín</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nhiệm</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đối</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với</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thành</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viên</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lãnh</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đạo</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cấp</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ủy</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và</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cán</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bộ</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lãnh</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trong</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các</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cơ</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quan</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đảng</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nhà</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nước</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Mặt</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trận</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Tổ</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quốc</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và</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các</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đoàn</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thể</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chính</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trị</a:t>
            </a:r>
            <a:r>
              <a:rPr lang="en-US" sz="5400" dirty="0" smtClean="0">
                <a:solidFill>
                  <a:schemeClr val="tx1"/>
                </a:solidFill>
                <a:latin typeface="+mn-lt"/>
                <a:ea typeface="+mn-ea"/>
                <a:cs typeface="+mn-cs"/>
              </a:rPr>
              <a:t> - </a:t>
            </a:r>
            <a:r>
              <a:rPr lang="en-US" sz="5400" dirty="0" err="1" smtClean="0">
                <a:solidFill>
                  <a:schemeClr val="tx1"/>
                </a:solidFill>
                <a:latin typeface="+mn-lt"/>
                <a:ea typeface="+mn-ea"/>
                <a:cs typeface="+mn-cs"/>
              </a:rPr>
              <a:t>xã</a:t>
            </a:r>
            <a:r>
              <a:rPr lang="en-US" sz="5400" dirty="0" smtClean="0">
                <a:solidFill>
                  <a:schemeClr val="tx1"/>
                </a:solidFill>
                <a:latin typeface="+mn-lt"/>
                <a:ea typeface="+mn-ea"/>
                <a:cs typeface="+mn-cs"/>
              </a:rPr>
              <a:t> </a:t>
            </a:r>
            <a:r>
              <a:rPr lang="en-US" sz="5400" dirty="0" err="1" smtClean="0">
                <a:solidFill>
                  <a:schemeClr val="tx1"/>
                </a:solidFill>
                <a:latin typeface="+mn-lt"/>
                <a:ea typeface="+mn-ea"/>
                <a:cs typeface="+mn-cs"/>
              </a:rPr>
              <a:t>hội</a:t>
            </a:r>
            <a:endParaRPr lang="en-US" sz="8000" dirty="0">
              <a:solidFill>
                <a:schemeClr val="tx1"/>
              </a:solidFill>
            </a:endParaRPr>
          </a:p>
        </p:txBody>
      </p:sp>
      <p:sp>
        <p:nvSpPr>
          <p:cNvPr id="4" name="Slide Number Placeholder 3"/>
          <p:cNvSpPr>
            <a:spLocks noGrp="1"/>
          </p:cNvSpPr>
          <p:nvPr>
            <p:ph type="sldNum" sz="quarter" idx="12"/>
          </p:nvPr>
        </p:nvSpPr>
        <p:spPr/>
        <p:txBody>
          <a:bodyPr/>
          <a:lstStyle/>
          <a:p>
            <a:pPr>
              <a:defRPr/>
            </a:pPr>
            <a:fld id="{858DDB65-3A67-4481-9740-2E491EF0F428}" type="slidenum">
              <a:rPr lang="en-US"/>
              <a:pPr>
                <a:defRPr/>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p:cNvSpPr>
            <a:spLocks noGrp="1"/>
          </p:cNvSpPr>
          <p:nvPr>
            <p:ph idx="1"/>
          </p:nvPr>
        </p:nvSpPr>
        <p:spPr>
          <a:xfrm>
            <a:off x="838200" y="365125"/>
            <a:ext cx="10515600" cy="5811838"/>
          </a:xfrm>
        </p:spPr>
        <p:txBody>
          <a:bodyPr/>
          <a:lstStyle/>
          <a:p>
            <a:pPr algn="just" eaLnBrk="1" hangingPunct="1"/>
            <a:r>
              <a:rPr lang="en-US" sz="3200" smtClean="0">
                <a:solidFill>
                  <a:schemeClr val="tx1"/>
                </a:solidFill>
              </a:rPr>
              <a:t>Việc lấy phiếu tín nhiệm đã được thực hiện nghiêm túc, bảo đảm nguyên tắc tập trung dân chủ, công khai, minh bạch, khách quan, đúng quy định của Trung ương. </a:t>
            </a:r>
          </a:p>
          <a:p>
            <a:pPr algn="just" eaLnBrk="1" hangingPunct="1"/>
            <a:r>
              <a:rPr lang="en-US" sz="3200" smtClean="0">
                <a:solidFill>
                  <a:schemeClr val="tx1"/>
                </a:solidFill>
              </a:rPr>
              <a:t>Kết quả lấy phiếu tín nhiệm đã phản ánh trung thực, khách quan mức độ tín nhiệm, năng lực thực tiễn của cán bộ; đồng thời là căn cứ quan trọng để cấp ủy nhận xét, đánh gía cán bộ chính xác hơn; giúp mỗi cán bộ tự soi xét bản thân, thấy được mức độ tín nhiệm của mình để phấn đấu vươn lên, nâng cao chất lượng và hiệu quả công tác được giao. </a:t>
            </a:r>
          </a:p>
        </p:txBody>
      </p:sp>
      <p:sp>
        <p:nvSpPr>
          <p:cNvPr id="4" name="Slide Number Placeholder 3"/>
          <p:cNvSpPr>
            <a:spLocks noGrp="1"/>
          </p:cNvSpPr>
          <p:nvPr>
            <p:ph type="sldNum" sz="quarter" idx="12"/>
          </p:nvPr>
        </p:nvSpPr>
        <p:spPr/>
        <p:txBody>
          <a:bodyPr/>
          <a:lstStyle/>
          <a:p>
            <a:pPr>
              <a:defRPr/>
            </a:pPr>
            <a:fld id="{D3A79A20-BCA2-4A2F-9248-16AAB05427F6}" type="slidenum">
              <a:rPr lang="en-US"/>
              <a:pPr>
                <a:defRPr/>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sz="4000" b="1" smtClean="0">
                <a:latin typeface="+mn-lt"/>
                <a:ea typeface="+mn-ea"/>
                <a:cs typeface="+mn-cs"/>
              </a:rPr>
              <a:t>Hạn chế, khuyết điểm</a:t>
            </a:r>
            <a:endParaRPr lang="en-US" sz="6000" b="1"/>
          </a:p>
        </p:txBody>
      </p:sp>
      <p:sp>
        <p:nvSpPr>
          <p:cNvPr id="30723" name="Content Placeholder 2"/>
          <p:cNvSpPr>
            <a:spLocks noGrp="1"/>
          </p:cNvSpPr>
          <p:nvPr>
            <p:ph idx="1"/>
          </p:nvPr>
        </p:nvSpPr>
        <p:spPr/>
        <p:txBody>
          <a:bodyPr/>
          <a:lstStyle/>
          <a:p>
            <a:pPr algn="just" eaLnBrk="1" hangingPunct="1"/>
            <a:r>
              <a:rPr lang="en-US" sz="3200" smtClean="0">
                <a:solidFill>
                  <a:schemeClr val="tx1"/>
                </a:solidFill>
              </a:rPr>
              <a:t>Việc lãnh đạo, chỉ đạo cụ thể hóa và tổ chức thực hiện của một số địa phương, đơn vị còn lúng túng, thiếu đồng bộ.</a:t>
            </a:r>
          </a:p>
          <a:p>
            <a:pPr algn="just" eaLnBrk="1" hangingPunct="1"/>
            <a:r>
              <a:rPr lang="en-US" sz="3200" smtClean="0">
                <a:solidFill>
                  <a:schemeClr val="tx1"/>
                </a:solidFill>
              </a:rPr>
              <a:t>Nhận thức chưa thống nhất về phạm vi, đối tượng, thời gian và quy trình lấy phiếu tín nhiệm. </a:t>
            </a:r>
          </a:p>
          <a:p>
            <a:pPr algn="just" eaLnBrk="1" hangingPunct="1"/>
            <a:r>
              <a:rPr lang="en-US" sz="3200" smtClean="0">
                <a:solidFill>
                  <a:schemeClr val="tx1"/>
                </a:solidFill>
              </a:rPr>
              <a:t>Một số nơi nhận xét, đánh giá cán bộ còn nể nang, né tránh, ảnh hưởng tới chất lượng lấy phiếu tín nhiệm.</a:t>
            </a:r>
          </a:p>
        </p:txBody>
      </p:sp>
      <p:sp>
        <p:nvSpPr>
          <p:cNvPr id="4" name="Slide Number Placeholder 3"/>
          <p:cNvSpPr>
            <a:spLocks noGrp="1"/>
          </p:cNvSpPr>
          <p:nvPr>
            <p:ph type="sldNum" sz="quarter" idx="12"/>
          </p:nvPr>
        </p:nvSpPr>
        <p:spPr/>
        <p:txBody>
          <a:bodyPr/>
          <a:lstStyle/>
          <a:p>
            <a:pPr>
              <a:defRPr/>
            </a:pPr>
            <a:fld id="{19CC28E5-0931-47C4-8979-B45EE63D4482}" type="slidenum">
              <a:rPr lang="en-US"/>
              <a:pPr>
                <a:defRPr/>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0" y="365125"/>
            <a:ext cx="12192000" cy="5230813"/>
          </a:xfrm>
        </p:spPr>
        <p:txBody>
          <a:bodyPr/>
          <a:lstStyle/>
          <a:p>
            <a:pPr algn="ctr" eaLnBrk="1" hangingPunct="1">
              <a:lnSpc>
                <a:spcPct val="150000"/>
              </a:lnSpc>
            </a:pPr>
            <a:r>
              <a:rPr lang="en-US" b="1" smtClean="0"/>
              <a:t>PHẦN 1: BỐI CẢNH RA ĐỜI </a:t>
            </a:r>
            <a:br>
              <a:rPr lang="en-US" b="1" smtClean="0"/>
            </a:br>
            <a:r>
              <a:rPr lang="en-US" b="1" smtClean="0"/>
              <a:t>VÀ NỘI DUNG CỦA NGHỊ QUYẾT</a:t>
            </a:r>
          </a:p>
        </p:txBody>
      </p:sp>
      <p:sp>
        <p:nvSpPr>
          <p:cNvPr id="4" name="Slide Number Placeholder 3"/>
          <p:cNvSpPr>
            <a:spLocks noGrp="1"/>
          </p:cNvSpPr>
          <p:nvPr>
            <p:ph type="sldNum" sz="quarter" idx="12"/>
          </p:nvPr>
        </p:nvSpPr>
        <p:spPr/>
        <p:txBody>
          <a:bodyPr/>
          <a:lstStyle/>
          <a:p>
            <a:pPr>
              <a:defRPr/>
            </a:pPr>
            <a:fld id="{0979E495-3B67-42A0-AF3F-467A18DFC78D}" type="slidenum">
              <a:rPr lang="en-US"/>
              <a:pPr>
                <a:defRPr/>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98575"/>
          </a:xfrm>
        </p:spPr>
        <p:txBody>
          <a:bodyPr rtlCol="0">
            <a:normAutofit/>
          </a:bodyPr>
          <a:lstStyle/>
          <a:p>
            <a:pPr eaLnBrk="1" fontAlgn="auto" hangingPunct="1">
              <a:spcAft>
                <a:spcPts val="0"/>
              </a:spcAft>
              <a:defRPr/>
            </a:pPr>
            <a:r>
              <a:rPr lang="en-US" sz="3600" b="1" smtClean="0">
                <a:latin typeface="+mn-lt"/>
                <a:ea typeface="+mn-ea"/>
                <a:cs typeface="+mn-cs"/>
              </a:rPr>
              <a:t>Việc tinh giản biên chế, cơ cấu lại đội ngũ cán bộ, công chức</a:t>
            </a:r>
            <a:endParaRPr lang="en-US" sz="5400" b="1"/>
          </a:p>
        </p:txBody>
      </p:sp>
      <p:sp>
        <p:nvSpPr>
          <p:cNvPr id="31747" name="Content Placeholder 2"/>
          <p:cNvSpPr>
            <a:spLocks noGrp="1"/>
          </p:cNvSpPr>
          <p:nvPr>
            <p:ph idx="1"/>
          </p:nvPr>
        </p:nvSpPr>
        <p:spPr/>
        <p:txBody>
          <a:bodyPr/>
          <a:lstStyle/>
          <a:p>
            <a:pPr algn="just" eaLnBrk="1" hangingPunct="1"/>
            <a:r>
              <a:rPr lang="en-US" sz="3200" smtClean="0">
                <a:solidFill>
                  <a:schemeClr val="tx1"/>
                </a:solidFill>
              </a:rPr>
              <a:t>Bộ Chính trị, Ban Bí thư đã ban hành và chỉ đạo thực hiện nhiều chủ trương, chính sách quan trọng về tinh giản biên chế, cơ cấu lại đội ngũ cán bộ, công chức trong hệ thống chính trị.</a:t>
            </a:r>
          </a:p>
          <a:p>
            <a:pPr algn="just" eaLnBrk="1" hangingPunct="1"/>
            <a:r>
              <a:rPr lang="en-US" sz="3200" smtClean="0">
                <a:solidFill>
                  <a:schemeClr val="tx1"/>
                </a:solidFill>
              </a:rPr>
              <a:t>Nhiều cấp ủy, tổ chức đảng trực thuộc Trung ương đã chỉ đạo rà soát, sắp xếp, bố trí lại cán bộ ở một số cơ quan, đơn vị cho phù hợp; ban hành và triển khai đề án xác định vị trí việc làm, cơ cấu, chức danh, tiêu chuẩn, biên chế đội ngũ cán bộ.</a:t>
            </a:r>
          </a:p>
        </p:txBody>
      </p:sp>
      <p:sp>
        <p:nvSpPr>
          <p:cNvPr id="4" name="Slide Number Placeholder 3"/>
          <p:cNvSpPr>
            <a:spLocks noGrp="1"/>
          </p:cNvSpPr>
          <p:nvPr>
            <p:ph type="sldNum" sz="quarter" idx="12"/>
          </p:nvPr>
        </p:nvSpPr>
        <p:spPr/>
        <p:txBody>
          <a:bodyPr/>
          <a:lstStyle/>
          <a:p>
            <a:pPr>
              <a:defRPr/>
            </a:pPr>
            <a:fld id="{EAF475AB-F849-4131-89AD-2116E080FB71}" type="slidenum">
              <a:rPr lang="en-US"/>
              <a:pPr>
                <a:defRPr/>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sz="4000" b="1" dirty="0" err="1" smtClean="0">
                <a:latin typeface="+mn-lt"/>
                <a:ea typeface="+mn-ea"/>
                <a:cs typeface="+mn-cs"/>
              </a:rPr>
              <a:t>Hạn</a:t>
            </a:r>
            <a:r>
              <a:rPr lang="en-US" sz="4000" b="1" dirty="0" smtClean="0">
                <a:latin typeface="+mn-lt"/>
                <a:ea typeface="+mn-ea"/>
                <a:cs typeface="+mn-cs"/>
              </a:rPr>
              <a:t> </a:t>
            </a:r>
            <a:r>
              <a:rPr lang="en-US" sz="4000" b="1" dirty="0" err="1" smtClean="0">
                <a:latin typeface="+mn-lt"/>
                <a:ea typeface="+mn-ea"/>
                <a:cs typeface="+mn-cs"/>
              </a:rPr>
              <a:t>chế</a:t>
            </a:r>
            <a:r>
              <a:rPr lang="en-US" sz="4000" b="1" dirty="0" smtClean="0">
                <a:latin typeface="+mn-lt"/>
                <a:ea typeface="+mn-ea"/>
                <a:cs typeface="+mn-cs"/>
              </a:rPr>
              <a:t>, </a:t>
            </a:r>
            <a:r>
              <a:rPr lang="en-US" sz="4000" b="1" dirty="0" err="1" smtClean="0">
                <a:latin typeface="+mn-lt"/>
                <a:ea typeface="+mn-ea"/>
                <a:cs typeface="+mn-cs"/>
              </a:rPr>
              <a:t>khuyết</a:t>
            </a:r>
            <a:r>
              <a:rPr lang="en-US" sz="4000" b="1" dirty="0" smtClean="0">
                <a:latin typeface="+mn-lt"/>
                <a:ea typeface="+mn-ea"/>
                <a:cs typeface="+mn-cs"/>
              </a:rPr>
              <a:t> </a:t>
            </a:r>
            <a:r>
              <a:rPr lang="en-US" sz="4000" b="1" dirty="0" err="1" smtClean="0">
                <a:latin typeface="+mn-lt"/>
                <a:ea typeface="+mn-ea"/>
                <a:cs typeface="+mn-cs"/>
              </a:rPr>
              <a:t>điểm</a:t>
            </a:r>
            <a:endParaRPr lang="en-US" sz="6000" b="1" dirty="0"/>
          </a:p>
        </p:txBody>
      </p:sp>
      <p:sp>
        <p:nvSpPr>
          <p:cNvPr id="32771" name="Content Placeholder 2"/>
          <p:cNvSpPr>
            <a:spLocks noGrp="1"/>
          </p:cNvSpPr>
          <p:nvPr>
            <p:ph idx="1"/>
          </p:nvPr>
        </p:nvSpPr>
        <p:spPr/>
        <p:txBody>
          <a:bodyPr/>
          <a:lstStyle/>
          <a:p>
            <a:pPr algn="just" eaLnBrk="1" hangingPunct="1"/>
            <a:r>
              <a:rPr lang="en-US" sz="4000" smtClean="0">
                <a:solidFill>
                  <a:schemeClr val="tx1"/>
                </a:solidFill>
              </a:rPr>
              <a:t>Việc sắp xếp bộ máy, tinh giản biên chế chưa tạo được sự chuyển biến rõ.</a:t>
            </a:r>
          </a:p>
          <a:p>
            <a:pPr algn="just" eaLnBrk="1" hangingPunct="1"/>
            <a:r>
              <a:rPr lang="en-US" sz="4000" smtClean="0">
                <a:solidFill>
                  <a:schemeClr val="tx1"/>
                </a:solidFill>
              </a:rPr>
              <a:t>Tổ chức và phương thức hoạt động của các tổ chức trong hệ thống chính trị còn cồng kềnh, chưa hợp lý và chưa đáp ứng yêu cầu nhiệm vụ.</a:t>
            </a:r>
          </a:p>
        </p:txBody>
      </p:sp>
      <p:sp>
        <p:nvSpPr>
          <p:cNvPr id="4" name="Slide Number Placeholder 3"/>
          <p:cNvSpPr>
            <a:spLocks noGrp="1"/>
          </p:cNvSpPr>
          <p:nvPr>
            <p:ph type="sldNum" sz="quarter" idx="12"/>
          </p:nvPr>
        </p:nvSpPr>
        <p:spPr/>
        <p:txBody>
          <a:bodyPr/>
          <a:lstStyle/>
          <a:p>
            <a:pPr>
              <a:defRPr/>
            </a:pPr>
            <a:fld id="{50B393C9-0E9E-4AB0-AE7C-1BBB3CBD4E91}" type="slidenum">
              <a:rPr lang="en-US"/>
              <a:pPr>
                <a:defRPr/>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645025"/>
          </a:xfrm>
        </p:spPr>
        <p:txBody>
          <a:bodyPr rtlCol="0">
            <a:normAutofit/>
          </a:bodyPr>
          <a:lstStyle/>
          <a:p>
            <a:pPr algn="just" eaLnBrk="1" fontAlgn="auto" hangingPunct="1">
              <a:lnSpc>
                <a:spcPct val="150000"/>
              </a:lnSpc>
              <a:spcAft>
                <a:spcPts val="0"/>
              </a:spcAft>
              <a:defRPr/>
            </a:pPr>
            <a:r>
              <a:rPr lang="en-US" sz="3600" b="1" smtClean="0">
                <a:latin typeface="+mn-lt"/>
                <a:ea typeface="+mn-ea"/>
                <a:cs typeface="+mn-cs"/>
              </a:rPr>
              <a:t>2.3. Xác định rõ thẩm quyền, trách nhiệm người đứng đầu cấp ủy, chính quyền trong mối quan hệ với tập thể cấp ủy, cơ quan, đơn vị và tiếp tục đổi mới phương thức lãnh đạo của Đảng</a:t>
            </a:r>
            <a:endParaRPr lang="en-US" sz="5400" b="1"/>
          </a:p>
        </p:txBody>
      </p:sp>
      <p:sp>
        <p:nvSpPr>
          <p:cNvPr id="4" name="Slide Number Placeholder 3"/>
          <p:cNvSpPr>
            <a:spLocks noGrp="1"/>
          </p:cNvSpPr>
          <p:nvPr>
            <p:ph type="sldNum" sz="quarter" idx="12"/>
          </p:nvPr>
        </p:nvSpPr>
        <p:spPr/>
        <p:txBody>
          <a:bodyPr/>
          <a:lstStyle/>
          <a:p>
            <a:pPr>
              <a:defRPr/>
            </a:pPr>
            <a:fld id="{192A0778-21AA-4514-B12B-5B5815F55D54}" type="slidenum">
              <a:rPr lang="en-US"/>
              <a:pPr>
                <a:defRPr/>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p:cNvSpPr>
            <a:spLocks noGrp="1"/>
          </p:cNvSpPr>
          <p:nvPr>
            <p:ph idx="1"/>
          </p:nvPr>
        </p:nvSpPr>
        <p:spPr>
          <a:xfrm>
            <a:off x="838200" y="365125"/>
            <a:ext cx="10515600" cy="5811838"/>
          </a:xfrm>
        </p:spPr>
        <p:txBody>
          <a:bodyPr/>
          <a:lstStyle/>
          <a:p>
            <a:pPr algn="just" eaLnBrk="1" hangingPunct="1"/>
            <a:r>
              <a:rPr lang="en-US" sz="3600" smtClean="0">
                <a:solidFill>
                  <a:schemeClr val="tx1"/>
                </a:solidFill>
              </a:rPr>
              <a:t>Ban Chấp hành Trung ương, Bộ Chính trị, Ban Bí thư và các ban, cơ quan đảng Trung ương đã sửa đổi, bổ sung hoặc ban hành mới một số quy định, quy chế, hướng dẫn của Đảng theo hướng đề cao hơn trách nhiệm, quyền hạn của người đứng đầu cấp ủy, chính quyền trong mối quan hệ giữa tập thể và cá nhân theo nguyên tắc tập trung dân chủ, để các cấp ủy, tổ chức đảng thực hiện đúng chức năng, nhiệm vụ của mình và phát huy vai trò, trách nhiệm của người đứng đầu.</a:t>
            </a:r>
          </a:p>
        </p:txBody>
      </p:sp>
      <p:sp>
        <p:nvSpPr>
          <p:cNvPr id="4" name="Slide Number Placeholder 3"/>
          <p:cNvSpPr>
            <a:spLocks noGrp="1"/>
          </p:cNvSpPr>
          <p:nvPr>
            <p:ph type="sldNum" sz="quarter" idx="12"/>
          </p:nvPr>
        </p:nvSpPr>
        <p:spPr/>
        <p:txBody>
          <a:bodyPr/>
          <a:lstStyle/>
          <a:p>
            <a:pPr>
              <a:defRPr/>
            </a:pPr>
            <a:fld id="{1432E21D-4302-4AF3-A4C7-EA2D195AF347}" type="slidenum">
              <a:rPr lang="en-US"/>
              <a:pPr>
                <a:defRPr/>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a:xfrm>
            <a:off x="838200" y="365125"/>
            <a:ext cx="10515600" cy="5811838"/>
          </a:xfrm>
        </p:spPr>
        <p:txBody>
          <a:bodyPr/>
          <a:lstStyle/>
          <a:p>
            <a:pPr algn="just" eaLnBrk="1" hangingPunct="1"/>
            <a:r>
              <a:rPr lang="en-US" sz="3200" b="1" smtClean="0">
                <a:solidFill>
                  <a:schemeClr val="tx1"/>
                </a:solidFill>
              </a:rPr>
              <a:t>Các tỉnh ủy, thành ủy, đảng ủy trực thuộc Trung ương đã rà soát, sửa đổi, bổ sung và hoàn thiện quy chế làm việc của cấp ủy theo hướng xác định rõ hơn chức năng, nhiệm vụ, nhất là trách nhiệm của đồng chí bí thư, các đồng chí trong ban thường vụ và thường trực cấp ủy; sửa đổi, bổ sung quy định về phân cấp quản lý cán bộ; xác định rõ hơn thẩm quyền trách nhiệm của người đứng đầu và loại bỏ các quy định không còn phù hợp với thực tiễn.</a:t>
            </a:r>
          </a:p>
        </p:txBody>
      </p:sp>
      <p:sp>
        <p:nvSpPr>
          <p:cNvPr id="4" name="Slide Number Placeholder 3"/>
          <p:cNvSpPr>
            <a:spLocks noGrp="1"/>
          </p:cNvSpPr>
          <p:nvPr>
            <p:ph type="sldNum" sz="quarter" idx="12"/>
          </p:nvPr>
        </p:nvSpPr>
        <p:spPr/>
        <p:txBody>
          <a:bodyPr/>
          <a:lstStyle/>
          <a:p>
            <a:pPr>
              <a:defRPr/>
            </a:pPr>
            <a:fld id="{CA407733-5919-487E-B691-F2B3104C2516}" type="slidenum">
              <a:rPr lang="en-US"/>
              <a:pPr>
                <a:defRPr/>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sz="3600" b="1" smtClean="0">
                <a:latin typeface="+mn-lt"/>
                <a:ea typeface="+mn-ea"/>
                <a:cs typeface="+mn-cs"/>
              </a:rPr>
              <a:t>Hạn chế, khuyết điểm</a:t>
            </a:r>
            <a:endParaRPr lang="en-US" sz="5400" b="1"/>
          </a:p>
        </p:txBody>
      </p:sp>
      <p:sp>
        <p:nvSpPr>
          <p:cNvPr id="36867" name="Content Placeholder 2"/>
          <p:cNvSpPr>
            <a:spLocks noGrp="1"/>
          </p:cNvSpPr>
          <p:nvPr>
            <p:ph idx="1"/>
          </p:nvPr>
        </p:nvSpPr>
        <p:spPr/>
        <p:txBody>
          <a:bodyPr/>
          <a:lstStyle/>
          <a:p>
            <a:pPr algn="just" eaLnBrk="1" hangingPunct="1"/>
            <a:r>
              <a:rPr lang="en-US" sz="3200" b="1" smtClean="0">
                <a:solidFill>
                  <a:schemeClr val="tx1"/>
                </a:solidFill>
              </a:rPr>
              <a:t>Một số quy định, quy chế theo Kế hoạch 08 của Bộ Chính trị chưa ban hành.</a:t>
            </a:r>
          </a:p>
          <a:p>
            <a:pPr algn="just" eaLnBrk="1" hangingPunct="1"/>
            <a:r>
              <a:rPr lang="en-US" sz="3200" b="1" smtClean="0">
                <a:solidFill>
                  <a:schemeClr val="tx1"/>
                </a:solidFill>
              </a:rPr>
              <a:t>Một số cấp ủy chưa chủ động triển khai xây dựng các quy định, quy chế, còn thụ động, chờ đợi hướng dẫn của cấp trên; chỉ đạo việc rà soát, bổ sung, sửa đổi các quy định, quy chế ở địa phương còn chậm so với yêu cầu. </a:t>
            </a:r>
          </a:p>
        </p:txBody>
      </p:sp>
      <p:sp>
        <p:nvSpPr>
          <p:cNvPr id="4" name="Slide Number Placeholder 3"/>
          <p:cNvSpPr>
            <a:spLocks noGrp="1"/>
          </p:cNvSpPr>
          <p:nvPr>
            <p:ph type="sldNum" sz="quarter" idx="12"/>
          </p:nvPr>
        </p:nvSpPr>
        <p:spPr/>
        <p:txBody>
          <a:bodyPr/>
          <a:lstStyle/>
          <a:p>
            <a:pPr>
              <a:defRPr/>
            </a:pPr>
            <a:fld id="{5B47CB67-285E-41E6-86A9-D1BC883E71EF}" type="slidenum">
              <a:rPr lang="en-US"/>
              <a:pPr>
                <a:defRPr/>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985838"/>
          </a:xfrm>
        </p:spPr>
        <p:style>
          <a:lnRef idx="2">
            <a:schemeClr val="accent1"/>
          </a:lnRef>
          <a:fillRef idx="1">
            <a:schemeClr val="lt1"/>
          </a:fillRef>
          <a:effectRef idx="0">
            <a:schemeClr val="accent1"/>
          </a:effectRef>
          <a:fontRef idx="minor">
            <a:schemeClr val="dk1"/>
          </a:fontRef>
        </p:style>
        <p:txBody>
          <a:bodyPr rtlCol="0">
            <a:normAutofit/>
          </a:bodyPr>
          <a:lstStyle/>
          <a:p>
            <a:pPr eaLnBrk="1" fontAlgn="auto" hangingPunct="1">
              <a:spcAft>
                <a:spcPts val="0"/>
              </a:spcAft>
              <a:defRPr/>
            </a:pPr>
            <a:r>
              <a:rPr lang="en-US" b="1" dirty="0" smtClean="0">
                <a:solidFill>
                  <a:srgbClr val="0000FF"/>
                </a:solidFill>
              </a:rPr>
              <a:t>* </a:t>
            </a:r>
            <a:r>
              <a:rPr lang="en-US" b="1" dirty="0" err="1" smtClean="0">
                <a:solidFill>
                  <a:srgbClr val="0000FF"/>
                </a:solidFill>
              </a:rPr>
              <a:t>Đánh</a:t>
            </a:r>
            <a:r>
              <a:rPr lang="en-US" b="1" dirty="0" smtClean="0">
                <a:solidFill>
                  <a:srgbClr val="0000FF"/>
                </a:solidFill>
              </a:rPr>
              <a:t> </a:t>
            </a:r>
            <a:r>
              <a:rPr lang="en-US" b="1" dirty="0" err="1" smtClean="0">
                <a:solidFill>
                  <a:srgbClr val="0000FF"/>
                </a:solidFill>
              </a:rPr>
              <a:t>giá</a:t>
            </a:r>
            <a:r>
              <a:rPr lang="en-US" b="1" dirty="0" smtClean="0">
                <a:solidFill>
                  <a:srgbClr val="0000FF"/>
                </a:solidFill>
              </a:rPr>
              <a:t> </a:t>
            </a:r>
            <a:r>
              <a:rPr lang="en-US" b="1" dirty="0" err="1" smtClean="0">
                <a:solidFill>
                  <a:srgbClr val="0000FF"/>
                </a:solidFill>
              </a:rPr>
              <a:t>chung</a:t>
            </a:r>
            <a:r>
              <a:rPr lang="en-US" b="1" dirty="0" smtClean="0">
                <a:solidFill>
                  <a:srgbClr val="0000FF"/>
                </a:solidFill>
              </a:rPr>
              <a:t> </a:t>
            </a:r>
            <a:endParaRPr lang="en-US" sz="6600" b="1" dirty="0">
              <a:solidFill>
                <a:srgbClr val="0000FF"/>
              </a:solidFill>
            </a:endParaRPr>
          </a:p>
        </p:txBody>
      </p:sp>
      <p:sp>
        <p:nvSpPr>
          <p:cNvPr id="4" name="Slide Number Placeholder 3"/>
          <p:cNvSpPr>
            <a:spLocks noGrp="1"/>
          </p:cNvSpPr>
          <p:nvPr>
            <p:ph type="sldNum" sz="quarter" idx="12"/>
          </p:nvPr>
        </p:nvSpPr>
        <p:spPr/>
        <p:txBody>
          <a:bodyPr/>
          <a:lstStyle/>
          <a:p>
            <a:pPr>
              <a:defRPr/>
            </a:pPr>
            <a:fld id="{FD6B2DBF-111C-4136-8EF8-7D737472F72D}" type="slidenum">
              <a:rPr lang="en-US"/>
              <a:pPr>
                <a:defRPr/>
              </a:pPr>
              <a:t>36</a:t>
            </a:fld>
            <a:endParaRPr lang="en-US"/>
          </a:p>
        </p:txBody>
      </p:sp>
      <p:sp>
        <p:nvSpPr>
          <p:cNvPr id="5" name="Title 1"/>
          <p:cNvSpPr txBox="1">
            <a:spLocks/>
          </p:cNvSpPr>
          <p:nvPr/>
        </p:nvSpPr>
        <p:spPr>
          <a:xfrm>
            <a:off x="0" y="954088"/>
            <a:ext cx="10515600" cy="1325562"/>
          </a:xfrm>
          <a:prstGeom prst="rect">
            <a:avLst/>
          </a:prstGeom>
        </p:spPr>
        <p:txBody>
          <a:bodyPr anchor="ctr">
            <a:normAutofit/>
          </a:bodyPr>
          <a:lstStyle>
            <a:lvl1pPr algn="l" defTabSz="914400" rtl="0" eaLnBrk="1" latinLnBrk="0" hangingPunct="1">
              <a:lnSpc>
                <a:spcPct val="90000"/>
              </a:lnSpc>
              <a:spcBef>
                <a:spcPct val="0"/>
              </a:spcBef>
              <a:buNone/>
              <a:defRPr sz="4400" kern="1200">
                <a:solidFill>
                  <a:srgbClr val="FF0066"/>
                </a:solidFill>
                <a:latin typeface="+mj-lt"/>
                <a:ea typeface="+mj-ea"/>
                <a:cs typeface="+mj-cs"/>
              </a:defRPr>
            </a:lvl1pPr>
          </a:lstStyle>
          <a:p>
            <a:pPr fontAlgn="auto">
              <a:spcAft>
                <a:spcPts val="0"/>
              </a:spcAft>
              <a:defRPr/>
            </a:pPr>
            <a:r>
              <a:rPr lang="en-US" sz="3600" b="1" dirty="0" smtClean="0">
                <a:latin typeface="+mn-lt"/>
                <a:ea typeface="+mn-ea"/>
                <a:cs typeface="+mn-cs"/>
              </a:rPr>
              <a:t> </a:t>
            </a:r>
            <a:r>
              <a:rPr lang="en-US" b="1" dirty="0" err="1" smtClean="0">
                <a:latin typeface="+mn-lt"/>
                <a:ea typeface="+mn-ea"/>
                <a:cs typeface="+mn-cs"/>
              </a:rPr>
              <a:t>Về</a:t>
            </a:r>
            <a:r>
              <a:rPr lang="en-US" b="1" dirty="0" smtClean="0">
                <a:latin typeface="+mn-lt"/>
                <a:ea typeface="+mn-ea"/>
                <a:cs typeface="+mn-cs"/>
              </a:rPr>
              <a:t> </a:t>
            </a:r>
            <a:r>
              <a:rPr lang="en-US" b="1" dirty="0" err="1" smtClean="0">
                <a:latin typeface="+mn-lt"/>
                <a:ea typeface="+mn-ea"/>
                <a:cs typeface="+mn-cs"/>
              </a:rPr>
              <a:t>ưu</a:t>
            </a:r>
            <a:r>
              <a:rPr lang="en-US" b="1" dirty="0" smtClean="0">
                <a:latin typeface="+mn-lt"/>
                <a:ea typeface="+mn-ea"/>
                <a:cs typeface="+mn-cs"/>
              </a:rPr>
              <a:t> </a:t>
            </a:r>
            <a:r>
              <a:rPr lang="en-US" b="1" dirty="0" err="1" smtClean="0">
                <a:latin typeface="+mn-lt"/>
                <a:ea typeface="+mn-ea"/>
                <a:cs typeface="+mn-cs"/>
              </a:rPr>
              <a:t>điểm</a:t>
            </a:r>
            <a:endParaRPr lang="en-US" sz="6600" b="1" dirty="0"/>
          </a:p>
        </p:txBody>
      </p:sp>
      <p:sp>
        <p:nvSpPr>
          <p:cNvPr id="37893" name="Content Placeholder 2"/>
          <p:cNvSpPr>
            <a:spLocks noGrp="1"/>
          </p:cNvSpPr>
          <p:nvPr>
            <p:ph idx="1"/>
          </p:nvPr>
        </p:nvSpPr>
        <p:spPr>
          <a:xfrm>
            <a:off x="0" y="2279650"/>
            <a:ext cx="12192000" cy="4351338"/>
          </a:xfrm>
        </p:spPr>
        <p:txBody>
          <a:bodyPr/>
          <a:lstStyle/>
          <a:p>
            <a:pPr algn="just" eaLnBrk="1" hangingPunct="1"/>
            <a:r>
              <a:rPr lang="en-US" sz="4400" smtClean="0">
                <a:solidFill>
                  <a:schemeClr val="tx1"/>
                </a:solidFill>
              </a:rPr>
              <a:t>Các cấp ủy, tổ chức đảng từ Trung ương đến cơ sở đã tập trung lãnh đạo, chỉ đạo triển khai, tổ chức thực </a:t>
            </a:r>
            <a:r>
              <a:rPr lang="en-US" sz="4800" smtClean="0">
                <a:solidFill>
                  <a:schemeClr val="tx1"/>
                </a:solidFill>
              </a:rPr>
              <a:t>hiện</a:t>
            </a:r>
            <a:r>
              <a:rPr lang="en-US" sz="4400" smtClean="0">
                <a:solidFill>
                  <a:schemeClr val="tx1"/>
                </a:solidFill>
              </a:rPr>
              <a:t> Nghị quyết một cách bài bản, quyết liệt, khoa học với quyết tâm chính trị cao và đạt được những kết quả bước đầu quan trọng.</a:t>
            </a:r>
          </a:p>
        </p:txBody>
      </p:sp>
      <p:sp>
        <p:nvSpPr>
          <p:cNvPr id="37894" name="Slide Number Placeholder 3"/>
          <p:cNvSpPr txBox="1">
            <a:spLocks/>
          </p:cNvSpPr>
          <p:nvPr/>
        </p:nvSpPr>
        <p:spPr bwMode="auto">
          <a:xfrm>
            <a:off x="8763000" y="6508750"/>
            <a:ext cx="2743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FDBCEA03-0AFD-4C4B-8A00-742BD05DE2F0}" type="slidenum">
              <a:rPr lang="en-US" sz="1200">
                <a:solidFill>
                  <a:srgbClr val="898989"/>
                </a:solidFill>
              </a:rPr>
              <a:pPr algn="r" eaLnBrk="1" hangingPunct="1"/>
              <a:t>36</a:t>
            </a:fld>
            <a:endParaRPr lang="en-US" sz="1200">
              <a:solidFill>
                <a:srgbClr val="898989"/>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838200" y="365125"/>
            <a:ext cx="10515600" cy="5811838"/>
          </a:xfrm>
        </p:spPr>
        <p:txBody>
          <a:bodyPr/>
          <a:lstStyle/>
          <a:p>
            <a:pPr algn="just" eaLnBrk="1" hangingPunct="1"/>
            <a:r>
              <a:rPr lang="en-US" sz="4000" b="1" smtClean="0">
                <a:solidFill>
                  <a:schemeClr val="tx1"/>
                </a:solidFill>
              </a:rPr>
              <a:t>Nhiều cán bộ lãnh đạo, quản lý các cấp đã chú trọng nâng cao tinh thần trách nhiệm, năng lực lãnh đạo, chỉ đạo thực tiễn.</a:t>
            </a:r>
          </a:p>
          <a:p>
            <a:pPr algn="just" eaLnBrk="1" hangingPunct="1"/>
            <a:r>
              <a:rPr lang="en-US" sz="4000" b="1" smtClean="0">
                <a:solidFill>
                  <a:schemeClr val="tx1"/>
                </a:solidFill>
              </a:rPr>
              <a:t>Nhiều chủ trương, nguyên tắc, quan điểm, giải pháp lớn về công tác cán bộ được thể chế hóa, cụ thể hóa.</a:t>
            </a:r>
          </a:p>
          <a:p>
            <a:pPr algn="just" eaLnBrk="1" hangingPunct="1"/>
            <a:r>
              <a:rPr lang="en-US" sz="4000" b="1" smtClean="0">
                <a:solidFill>
                  <a:schemeClr val="tx1"/>
                </a:solidFill>
              </a:rPr>
              <a:t>Dân chủ trong Đảng và trong xã hội được phát huy.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b="1" dirty="0" err="1" smtClean="0">
                <a:latin typeface="+mn-lt"/>
                <a:ea typeface="+mn-ea"/>
                <a:cs typeface="+mn-cs"/>
              </a:rPr>
              <a:t>Một</a:t>
            </a:r>
            <a:r>
              <a:rPr lang="en-US" b="1" dirty="0" smtClean="0">
                <a:latin typeface="+mn-lt"/>
                <a:ea typeface="+mn-ea"/>
                <a:cs typeface="+mn-cs"/>
              </a:rPr>
              <a:t> </a:t>
            </a:r>
            <a:r>
              <a:rPr lang="en-US" b="1" dirty="0" err="1" smtClean="0">
                <a:latin typeface="+mn-lt"/>
                <a:ea typeface="+mn-ea"/>
                <a:cs typeface="+mn-cs"/>
              </a:rPr>
              <a:t>số</a:t>
            </a:r>
            <a:r>
              <a:rPr lang="en-US" b="1" dirty="0" smtClean="0">
                <a:latin typeface="+mn-lt"/>
                <a:ea typeface="+mn-ea"/>
                <a:cs typeface="+mn-cs"/>
              </a:rPr>
              <a:t> </a:t>
            </a:r>
            <a:r>
              <a:rPr lang="en-US" b="1" dirty="0" err="1" smtClean="0">
                <a:latin typeface="+mn-lt"/>
                <a:ea typeface="+mn-ea"/>
                <a:cs typeface="+mn-cs"/>
              </a:rPr>
              <a:t>hạn</a:t>
            </a:r>
            <a:r>
              <a:rPr lang="en-US" b="1" dirty="0" smtClean="0">
                <a:latin typeface="+mn-lt"/>
                <a:ea typeface="+mn-ea"/>
                <a:cs typeface="+mn-cs"/>
              </a:rPr>
              <a:t> </a:t>
            </a:r>
            <a:r>
              <a:rPr lang="en-US" b="1" dirty="0" err="1" smtClean="0">
                <a:latin typeface="+mn-lt"/>
                <a:ea typeface="+mn-ea"/>
                <a:cs typeface="+mn-cs"/>
              </a:rPr>
              <a:t>chế</a:t>
            </a:r>
            <a:r>
              <a:rPr lang="en-US" b="1" dirty="0" smtClean="0">
                <a:latin typeface="+mn-lt"/>
                <a:ea typeface="+mn-ea"/>
                <a:cs typeface="+mn-cs"/>
              </a:rPr>
              <a:t>, </a:t>
            </a:r>
            <a:r>
              <a:rPr lang="en-US" b="1" dirty="0" err="1" smtClean="0">
                <a:latin typeface="+mn-lt"/>
                <a:ea typeface="+mn-ea"/>
                <a:cs typeface="+mn-cs"/>
              </a:rPr>
              <a:t>khuyết</a:t>
            </a:r>
            <a:r>
              <a:rPr lang="en-US" b="1" dirty="0" smtClean="0">
                <a:latin typeface="+mn-lt"/>
                <a:ea typeface="+mn-ea"/>
                <a:cs typeface="+mn-cs"/>
              </a:rPr>
              <a:t> </a:t>
            </a:r>
            <a:r>
              <a:rPr lang="en-US" b="1" dirty="0" err="1" smtClean="0">
                <a:latin typeface="+mn-lt"/>
                <a:ea typeface="+mn-ea"/>
                <a:cs typeface="+mn-cs"/>
              </a:rPr>
              <a:t>điểm</a:t>
            </a:r>
            <a:endParaRPr lang="en-US" sz="6600" b="1" dirty="0"/>
          </a:p>
        </p:txBody>
      </p:sp>
      <p:sp>
        <p:nvSpPr>
          <p:cNvPr id="39939" name="Content Placeholder 2"/>
          <p:cNvSpPr>
            <a:spLocks noGrp="1"/>
          </p:cNvSpPr>
          <p:nvPr>
            <p:ph idx="1"/>
          </p:nvPr>
        </p:nvSpPr>
        <p:spPr/>
        <p:txBody>
          <a:bodyPr/>
          <a:lstStyle/>
          <a:p>
            <a:pPr algn="just" eaLnBrk="1" hangingPunct="1"/>
            <a:r>
              <a:rPr lang="en-US" sz="4000" b="1" smtClean="0">
                <a:solidFill>
                  <a:schemeClr val="tx1"/>
                </a:solidFill>
              </a:rPr>
              <a:t>Một số việc vẫn chưa đạt được mục tiêu Nghị quyết đề ra, chưa tạo được sự chuyển biến mạnh mẽ về công tác xây dựng Đảng ở các cấp.</a:t>
            </a:r>
          </a:p>
          <a:p>
            <a:pPr algn="just" eaLnBrk="1" hangingPunct="1"/>
            <a:r>
              <a:rPr lang="en-US" sz="4000" b="1" smtClean="0">
                <a:solidFill>
                  <a:schemeClr val="tx1"/>
                </a:solidFill>
              </a:rPr>
              <a:t>Trong kiểm điểm tự phê bình và phê bình, tình trạng nể nang, né tránh, ngại va chạm vẫn còn khá phổ biến ở các cấp. </a:t>
            </a:r>
          </a:p>
        </p:txBody>
      </p:sp>
      <p:sp>
        <p:nvSpPr>
          <p:cNvPr id="4" name="Slide Number Placeholder 3"/>
          <p:cNvSpPr>
            <a:spLocks noGrp="1"/>
          </p:cNvSpPr>
          <p:nvPr>
            <p:ph type="sldNum" sz="quarter" idx="12"/>
          </p:nvPr>
        </p:nvSpPr>
        <p:spPr/>
        <p:txBody>
          <a:bodyPr/>
          <a:lstStyle/>
          <a:p>
            <a:pPr>
              <a:defRPr/>
            </a:pPr>
            <a:fld id="{810D04CE-8714-4DD2-906D-A69B2D192203}" type="slidenum">
              <a:rPr lang="en-US"/>
              <a:pPr>
                <a:defRPr/>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838200" y="365125"/>
            <a:ext cx="10515600" cy="5811838"/>
          </a:xfrm>
        </p:spPr>
        <p:txBody>
          <a:bodyPr/>
          <a:lstStyle/>
          <a:p>
            <a:pPr algn="just" eaLnBrk="1" hangingPunct="1"/>
            <a:r>
              <a:rPr lang="en-US" sz="3200" b="1" smtClean="0">
                <a:solidFill>
                  <a:schemeClr val="tx1"/>
                </a:solidFill>
              </a:rPr>
              <a:t>Việc sửa đổi, bổ sung và ban hành mới các quy định của Đảng, Nhà nước theo hướng đề cao hơn trách nhiệm, quyền hạn của người đứng đầu trong mối quan hệ giữa tập thể và cá nhân chưa thực hiện được.</a:t>
            </a:r>
          </a:p>
          <a:p>
            <a:pPr algn="just" eaLnBrk="1" hangingPunct="1"/>
            <a:r>
              <a:rPr lang="en-US" sz="3200" b="1" smtClean="0">
                <a:solidFill>
                  <a:schemeClr val="tx1"/>
                </a:solidFill>
              </a:rPr>
              <a:t>Tình trạng tham nhũng, lãng phí vẫn còn nghiêm trọng với những biểu hiện ngày càng tinh vi, phức tạp, gây bức xúc trong dư luận, ảnh hưởng đến niềm tin của nhân dân đối với Đảng và Nhà nước.</a:t>
            </a:r>
          </a:p>
        </p:txBody>
      </p:sp>
      <p:sp>
        <p:nvSpPr>
          <p:cNvPr id="4" name="Slide Number Placeholder 3"/>
          <p:cNvSpPr>
            <a:spLocks noGrp="1"/>
          </p:cNvSpPr>
          <p:nvPr>
            <p:ph type="sldNum" sz="quarter" idx="12"/>
          </p:nvPr>
        </p:nvSpPr>
        <p:spPr/>
        <p:txBody>
          <a:bodyPr/>
          <a:lstStyle/>
          <a:p>
            <a:pPr>
              <a:defRPr/>
            </a:pPr>
            <a:fld id="{0628859D-4058-426D-8127-8EB9738E7571}" type="slidenum">
              <a:rPr lang="en-US"/>
              <a:pPr>
                <a:defRPr/>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marL="742950" indent="-742950" algn="just" eaLnBrk="1" hangingPunct="1">
              <a:buFontTx/>
              <a:buAutoNum type="arabicPeriod"/>
            </a:pPr>
            <a:r>
              <a:rPr lang="en-US" b="1" smtClean="0"/>
              <a:t>Những căn cứ để Trung ương ban hành Nghị quyết.</a:t>
            </a:r>
          </a:p>
        </p:txBody>
      </p:sp>
      <p:sp>
        <p:nvSpPr>
          <p:cNvPr id="5123" name="Content Placeholder 2"/>
          <p:cNvSpPr>
            <a:spLocks noGrp="1"/>
          </p:cNvSpPr>
          <p:nvPr>
            <p:ph idx="1"/>
          </p:nvPr>
        </p:nvSpPr>
        <p:spPr/>
        <p:txBody>
          <a:bodyPr/>
          <a:lstStyle/>
          <a:p>
            <a:pPr algn="just" eaLnBrk="1" hangingPunct="1"/>
            <a:r>
              <a:rPr lang="en-US" sz="3600" smtClean="0">
                <a:solidFill>
                  <a:schemeClr val="tx1"/>
                </a:solidFill>
              </a:rPr>
              <a:t>V</a:t>
            </a:r>
            <a:r>
              <a:rPr lang="vi-VN" sz="3600" smtClean="0">
                <a:solidFill>
                  <a:schemeClr val="tx1"/>
                </a:solidFill>
              </a:rPr>
              <a:t>ai trò lãnh đạo của Đảng và công tác xây dựng Đảng luôn có ý nghĩa rất quan trọng đối với sự nghiệp cách mạng. </a:t>
            </a:r>
          </a:p>
          <a:p>
            <a:pPr algn="just" eaLnBrk="1" hangingPunct="1"/>
            <a:r>
              <a:rPr lang="en-US" sz="3600" smtClean="0">
                <a:solidFill>
                  <a:schemeClr val="tx1"/>
                </a:solidFill>
              </a:rPr>
              <a:t>Y</a:t>
            </a:r>
            <a:r>
              <a:rPr lang="vi-VN" sz="3600" smtClean="0">
                <a:solidFill>
                  <a:schemeClr val="tx1"/>
                </a:solidFill>
              </a:rPr>
              <a:t>êu cầu, nhiệm vụ của cách mạng thời kỳ đẩy mạnh công nghiệp hoá, hiện đại hoá đất nước trong điều kiện thực hiện kinh tế thị trường, định hướng XHCN và hội nhập quốc tế là nhiệm vụ rất to lớn, nặng nề và rất khó khăn.</a:t>
            </a:r>
            <a:endParaRPr lang="en-US" sz="3600" smtClean="0">
              <a:solidFill>
                <a:schemeClr val="tx1"/>
              </a:solidFill>
            </a:endParaRPr>
          </a:p>
        </p:txBody>
      </p:sp>
      <p:sp>
        <p:nvSpPr>
          <p:cNvPr id="4" name="Slide Number Placeholder 3"/>
          <p:cNvSpPr>
            <a:spLocks noGrp="1"/>
          </p:cNvSpPr>
          <p:nvPr>
            <p:ph type="sldNum" sz="quarter" idx="12"/>
          </p:nvPr>
        </p:nvSpPr>
        <p:spPr/>
        <p:txBody>
          <a:bodyPr/>
          <a:lstStyle/>
          <a:p>
            <a:pPr>
              <a:defRPr/>
            </a:pPr>
            <a:fld id="{88244238-5A26-45E1-B916-613C67E60077}" type="slidenum">
              <a:rPr lang="en-US"/>
              <a:pPr>
                <a:defRPr/>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sz="4000" b="1" smtClean="0">
                <a:latin typeface="+mn-lt"/>
                <a:ea typeface="+mn-ea"/>
                <a:cs typeface="+mn-cs"/>
              </a:rPr>
              <a:t>4. Một số kinh nghiệm về xây dựng và chỉ đạo tổ chức thực hiện</a:t>
            </a:r>
            <a:endParaRPr lang="en-US" sz="6000" b="1"/>
          </a:p>
        </p:txBody>
      </p:sp>
      <p:sp>
        <p:nvSpPr>
          <p:cNvPr id="41987" name="Content Placeholder 2"/>
          <p:cNvSpPr>
            <a:spLocks noGrp="1"/>
          </p:cNvSpPr>
          <p:nvPr>
            <p:ph idx="1"/>
          </p:nvPr>
        </p:nvSpPr>
        <p:spPr/>
        <p:txBody>
          <a:bodyPr/>
          <a:lstStyle/>
          <a:p>
            <a:pPr algn="just" eaLnBrk="1" hangingPunct="1"/>
            <a:r>
              <a:rPr lang="en-US" sz="3600" b="1" smtClean="0">
                <a:solidFill>
                  <a:schemeClr val="tx1"/>
                </a:solidFill>
              </a:rPr>
              <a:t>Trung ương đã chọn đúng và trúng những vấn đề cấp bách nhất của công tác xây dựng Đảng để ban hành Nghị quyết. </a:t>
            </a:r>
          </a:p>
          <a:p>
            <a:pPr algn="just" eaLnBrk="1" hangingPunct="1"/>
            <a:r>
              <a:rPr lang="en-US" sz="3600" b="1" smtClean="0">
                <a:solidFill>
                  <a:schemeClr val="tx1"/>
                </a:solidFill>
              </a:rPr>
              <a:t>Việc triển khai thực hiện Nghị quyết được tiến hành bài bản, khoa học, chặt chẽ. </a:t>
            </a:r>
          </a:p>
        </p:txBody>
      </p:sp>
      <p:sp>
        <p:nvSpPr>
          <p:cNvPr id="4" name="Slide Number Placeholder 3"/>
          <p:cNvSpPr>
            <a:spLocks noGrp="1"/>
          </p:cNvSpPr>
          <p:nvPr>
            <p:ph type="sldNum" sz="quarter" idx="12"/>
          </p:nvPr>
        </p:nvSpPr>
        <p:spPr/>
        <p:txBody>
          <a:bodyPr/>
          <a:lstStyle/>
          <a:p>
            <a:pPr>
              <a:defRPr/>
            </a:pPr>
            <a:fld id="{1C28EEB4-D94B-4541-A0B6-57BE57540960}" type="slidenum">
              <a:rPr lang="en-US"/>
              <a:pPr>
                <a:defRPr/>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Content Placeholder 2"/>
          <p:cNvSpPr>
            <a:spLocks noGrp="1"/>
          </p:cNvSpPr>
          <p:nvPr>
            <p:ph idx="1"/>
          </p:nvPr>
        </p:nvSpPr>
        <p:spPr>
          <a:xfrm>
            <a:off x="838200" y="365125"/>
            <a:ext cx="10515600" cy="5811838"/>
          </a:xfrm>
        </p:spPr>
        <p:txBody>
          <a:bodyPr/>
          <a:lstStyle/>
          <a:p>
            <a:pPr algn="just" eaLnBrk="1" hangingPunct="1"/>
            <a:r>
              <a:rPr lang="en-US" sz="3600" smtClean="0">
                <a:solidFill>
                  <a:srgbClr val="FF0000"/>
                </a:solidFill>
              </a:rPr>
              <a:t>Các cấp ủy, tổ chức đảng, tập thể lãnh đạo các cơ quan Trung ương đã ban hành chương trình, kế hoạch triển khai thực hiện khẩn trương, nghiêm túc, có sự phân công nhiệm vụ cụ thể, phù hợp với điều kiện của địa phương, cơ quan, đơn vị. </a:t>
            </a:r>
          </a:p>
          <a:p>
            <a:pPr algn="just" eaLnBrk="1" hangingPunct="1"/>
            <a:r>
              <a:rPr lang="en-US" sz="3600" smtClean="0">
                <a:solidFill>
                  <a:srgbClr val="FF0000"/>
                </a:solidFill>
              </a:rPr>
              <a:t>Việc kiểm điểm tự phê bình và phê bình tập thể, cá nhân theo Nghị quyết Trung ương 4 được chỉ đạo chặt chẽ, bài bản, tiến hành nghiêm túc, thận trọng.</a:t>
            </a:r>
          </a:p>
        </p:txBody>
      </p:sp>
      <p:sp>
        <p:nvSpPr>
          <p:cNvPr id="4" name="Slide Number Placeholder 3"/>
          <p:cNvSpPr>
            <a:spLocks noGrp="1"/>
          </p:cNvSpPr>
          <p:nvPr>
            <p:ph type="sldNum" sz="quarter" idx="12"/>
          </p:nvPr>
        </p:nvSpPr>
        <p:spPr/>
        <p:txBody>
          <a:bodyPr/>
          <a:lstStyle/>
          <a:p>
            <a:pPr>
              <a:defRPr/>
            </a:pPr>
            <a:fld id="{E46A8484-B4DA-4B5F-B13B-B23747A03BB3}" type="slidenum">
              <a:rPr lang="en-US"/>
              <a:pPr>
                <a:defRPr/>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2"/>
          <p:cNvSpPr>
            <a:spLocks noGrp="1"/>
          </p:cNvSpPr>
          <p:nvPr>
            <p:ph idx="1"/>
          </p:nvPr>
        </p:nvSpPr>
        <p:spPr>
          <a:xfrm>
            <a:off x="838200" y="365125"/>
            <a:ext cx="10515600" cy="5811838"/>
          </a:xfrm>
        </p:spPr>
        <p:txBody>
          <a:bodyPr/>
          <a:lstStyle/>
          <a:p>
            <a:pPr algn="just" eaLnBrk="1" hangingPunct="1"/>
            <a:r>
              <a:rPr lang="en-US" sz="4800" smtClean="0">
                <a:solidFill>
                  <a:srgbClr val="FF0000"/>
                </a:solidFill>
              </a:rPr>
              <a:t>Việc chuẩn bị, xem xét, thông qua các đề án, cơ chế, chính sách… để triển khai thực hiện Nghị quyết được tiến hành chu đáo, thận trọng, bảo đảm chất lượng.</a:t>
            </a:r>
          </a:p>
          <a:p>
            <a:pPr algn="just" eaLnBrk="1" hangingPunct="1"/>
            <a:r>
              <a:rPr lang="en-US" sz="4800" smtClean="0">
                <a:solidFill>
                  <a:srgbClr val="FF0000"/>
                </a:solidFill>
              </a:rPr>
              <a:t>Thực hiện xây đi đôi với chống.</a:t>
            </a:r>
            <a:endParaRPr lang="en-US" sz="4400" smtClean="0">
              <a:solidFill>
                <a:srgbClr val="FF0000"/>
              </a:solidFill>
            </a:endParaRPr>
          </a:p>
        </p:txBody>
      </p:sp>
      <p:sp>
        <p:nvSpPr>
          <p:cNvPr id="4" name="Slide Number Placeholder 3"/>
          <p:cNvSpPr>
            <a:spLocks noGrp="1"/>
          </p:cNvSpPr>
          <p:nvPr>
            <p:ph type="sldNum" sz="quarter" idx="12"/>
          </p:nvPr>
        </p:nvSpPr>
        <p:spPr/>
        <p:txBody>
          <a:bodyPr/>
          <a:lstStyle/>
          <a:p>
            <a:pPr>
              <a:defRPr/>
            </a:pPr>
            <a:fld id="{066E411C-82B5-4C47-AB6D-D64132E3F6F9}" type="slidenum">
              <a:rPr lang="en-US"/>
              <a:pPr>
                <a:defRPr/>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62463"/>
          </a:xfrm>
        </p:spPr>
        <p:txBody>
          <a:bodyPr rtlCol="0">
            <a:noAutofit/>
          </a:bodyPr>
          <a:lstStyle/>
          <a:p>
            <a:pPr algn="ctr" eaLnBrk="1" fontAlgn="auto" hangingPunct="1">
              <a:lnSpc>
                <a:spcPct val="150000"/>
              </a:lnSpc>
              <a:spcAft>
                <a:spcPts val="0"/>
              </a:spcAft>
              <a:defRPr/>
            </a:pPr>
            <a:r>
              <a:rPr lang="en-US" b="1" dirty="0" smtClean="0">
                <a:latin typeface="+mn-lt"/>
                <a:ea typeface="+mn-ea"/>
                <a:cs typeface="+mn-cs"/>
              </a:rPr>
              <a:t>PHẦN III </a:t>
            </a:r>
            <a:br>
              <a:rPr lang="en-US" b="1" dirty="0" smtClean="0">
                <a:latin typeface="+mn-lt"/>
                <a:ea typeface="+mn-ea"/>
                <a:cs typeface="+mn-cs"/>
              </a:rPr>
            </a:br>
            <a:r>
              <a:rPr lang="en-US" b="1" dirty="0" smtClean="0">
                <a:latin typeface="+mn-lt"/>
                <a:ea typeface="+mn-ea"/>
                <a:cs typeface="+mn-cs"/>
              </a:rPr>
              <a:t>PHƯƠNG HƯỚNG, NHIỆM VỤ</a:t>
            </a:r>
            <a:br>
              <a:rPr lang="en-US" b="1" dirty="0" smtClean="0">
                <a:latin typeface="+mn-lt"/>
                <a:ea typeface="+mn-ea"/>
                <a:cs typeface="+mn-cs"/>
              </a:rPr>
            </a:br>
            <a:r>
              <a:rPr lang="en-US" b="1" dirty="0" smtClean="0">
                <a:latin typeface="+mn-lt"/>
                <a:ea typeface="+mn-ea"/>
                <a:cs typeface="+mn-cs"/>
              </a:rPr>
              <a:t> VÀ GIẢI PHÁP TIẾP TỤC THỰC HIỆN </a:t>
            </a:r>
            <a:br>
              <a:rPr lang="en-US" b="1" dirty="0" smtClean="0">
                <a:latin typeface="+mn-lt"/>
                <a:ea typeface="+mn-ea"/>
                <a:cs typeface="+mn-cs"/>
              </a:rPr>
            </a:br>
            <a:r>
              <a:rPr lang="en-US" b="1" dirty="0" smtClean="0">
                <a:latin typeface="+mn-lt"/>
                <a:ea typeface="+mn-ea"/>
                <a:cs typeface="+mn-cs"/>
              </a:rPr>
              <a:t>NGHỊ QUYẾT TRUNG ƯƠNG 4 </a:t>
            </a:r>
            <a:br>
              <a:rPr lang="en-US" b="1" dirty="0" smtClean="0">
                <a:latin typeface="+mn-lt"/>
                <a:ea typeface="+mn-ea"/>
                <a:cs typeface="+mn-cs"/>
              </a:rPr>
            </a:br>
            <a:r>
              <a:rPr lang="en-US" b="1" dirty="0" smtClean="0">
                <a:latin typeface="+mn-lt"/>
                <a:ea typeface="+mn-ea"/>
                <a:cs typeface="+mn-cs"/>
              </a:rPr>
              <a:t>TRONG THỜI GIAN TỚI</a:t>
            </a:r>
            <a:endParaRPr lang="en-US" sz="6600" b="1" dirty="0"/>
          </a:p>
        </p:txBody>
      </p:sp>
      <p:sp>
        <p:nvSpPr>
          <p:cNvPr id="4" name="Slide Number Placeholder 3"/>
          <p:cNvSpPr>
            <a:spLocks noGrp="1"/>
          </p:cNvSpPr>
          <p:nvPr>
            <p:ph type="sldNum" sz="quarter" idx="12"/>
          </p:nvPr>
        </p:nvSpPr>
        <p:spPr/>
        <p:txBody>
          <a:bodyPr/>
          <a:lstStyle/>
          <a:p>
            <a:pPr>
              <a:defRPr/>
            </a:pPr>
            <a:fld id="{DA115126-ABF1-493B-8319-A677B8FC9461}" type="slidenum">
              <a:rPr lang="en-US"/>
              <a:pPr>
                <a:defRPr/>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sz="3600" b="1" dirty="0" smtClean="0">
                <a:latin typeface="+mn-lt"/>
                <a:ea typeface="+mn-ea"/>
                <a:cs typeface="+mn-cs"/>
              </a:rPr>
              <a:t>3.1. </a:t>
            </a:r>
            <a:r>
              <a:rPr lang="en-US" sz="3600" b="1" dirty="0" err="1" smtClean="0">
                <a:latin typeface="+mn-lt"/>
                <a:ea typeface="+mn-ea"/>
                <a:cs typeface="+mn-cs"/>
              </a:rPr>
              <a:t>Phương</a:t>
            </a:r>
            <a:r>
              <a:rPr lang="en-US" sz="3600" b="1" dirty="0" smtClean="0">
                <a:latin typeface="+mn-lt"/>
                <a:ea typeface="+mn-ea"/>
                <a:cs typeface="+mn-cs"/>
              </a:rPr>
              <a:t> </a:t>
            </a:r>
            <a:r>
              <a:rPr lang="en-US" sz="3600" b="1" dirty="0" err="1" smtClean="0">
                <a:latin typeface="+mn-lt"/>
                <a:ea typeface="+mn-ea"/>
                <a:cs typeface="+mn-cs"/>
              </a:rPr>
              <a:t>hướng</a:t>
            </a:r>
            <a:r>
              <a:rPr lang="en-US" sz="3600" b="1" dirty="0" smtClean="0">
                <a:latin typeface="+mn-lt"/>
                <a:ea typeface="+mn-ea"/>
                <a:cs typeface="+mn-cs"/>
              </a:rPr>
              <a:t> </a:t>
            </a:r>
            <a:r>
              <a:rPr lang="en-US" sz="3600" b="1" dirty="0" err="1" smtClean="0">
                <a:latin typeface="+mn-lt"/>
                <a:ea typeface="+mn-ea"/>
                <a:cs typeface="+mn-cs"/>
              </a:rPr>
              <a:t>chung</a:t>
            </a:r>
            <a:endParaRPr lang="en-US" sz="5400" b="1" dirty="0"/>
          </a:p>
        </p:txBody>
      </p:sp>
      <p:sp>
        <p:nvSpPr>
          <p:cNvPr id="46083" name="Content Placeholder 2"/>
          <p:cNvSpPr>
            <a:spLocks noGrp="1"/>
          </p:cNvSpPr>
          <p:nvPr>
            <p:ph idx="1"/>
          </p:nvPr>
        </p:nvSpPr>
        <p:spPr>
          <a:xfrm>
            <a:off x="0" y="1825625"/>
            <a:ext cx="12192000" cy="4351338"/>
          </a:xfrm>
        </p:spPr>
        <p:txBody>
          <a:bodyPr/>
          <a:lstStyle/>
          <a:p>
            <a:pPr marL="0" indent="0" algn="just" eaLnBrk="1" hangingPunct="1">
              <a:buFont typeface="Arial" charset="0"/>
              <a:buNone/>
            </a:pPr>
            <a:r>
              <a:rPr lang="en-US" smtClean="0">
                <a:solidFill>
                  <a:srgbClr val="FF0000"/>
                </a:solidFill>
              </a:rPr>
              <a:t>Trong những năm tới, yêu cầu, nhiệm vụ của thời kỳ phát triển mới rất nặng nề, đòi hỏi phải đẩy mạnh hơn nữa công tác xây dựng Đảng, trọng tâm là kiên quyết, kiên trì với quyết tâm chính trị cao tiếp tục đẩy mạnh thực hiện Nghị quyết Trung ương 4 (khóa XI) gắn với việc thực hiện Nghị quyết Đại hội XII của Đảng, nhằm tăng cường xây dựng Đảng trong sạch, vững mạnh, nâng cao năng lực lãnh đạo và sức chiến đấu của Đảng; phát huy sức mạnh toàn dân tộc, dân chủ xã hội chủ nghĩa; đẩy mạnh toàn diện, đồng bộ công cuộc đổi mới; bảo vệ vững chắc Tổ quốc, giữ vững môi trường hòa bình, ổn định; sớm đưa nước ta cơ bản trở thành nước công nghiệp theo hướng hiện đại. </a:t>
            </a:r>
          </a:p>
        </p:txBody>
      </p:sp>
      <p:sp>
        <p:nvSpPr>
          <p:cNvPr id="4" name="Slide Number Placeholder 3"/>
          <p:cNvSpPr>
            <a:spLocks noGrp="1"/>
          </p:cNvSpPr>
          <p:nvPr>
            <p:ph type="sldNum" sz="quarter" idx="12"/>
          </p:nvPr>
        </p:nvSpPr>
        <p:spPr/>
        <p:txBody>
          <a:bodyPr/>
          <a:lstStyle/>
          <a:p>
            <a:pPr>
              <a:defRPr/>
            </a:pPr>
            <a:fld id="{0FBA51A8-DF1B-4163-9242-22F84DF910E3}" type="slidenum">
              <a:rPr lang="en-US"/>
              <a:pPr>
                <a:defRPr/>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b="1" dirty="0" smtClean="0">
                <a:latin typeface="+mn-lt"/>
                <a:ea typeface="+mn-ea"/>
                <a:cs typeface="+mn-cs"/>
              </a:rPr>
              <a:t>3.2. </a:t>
            </a:r>
            <a:r>
              <a:rPr lang="en-US" b="1" dirty="0" err="1" smtClean="0">
                <a:latin typeface="+mn-lt"/>
                <a:ea typeface="+mn-ea"/>
                <a:cs typeface="+mn-cs"/>
              </a:rPr>
              <a:t>Nhiệm</a:t>
            </a:r>
            <a:r>
              <a:rPr lang="en-US" b="1" dirty="0" smtClean="0">
                <a:latin typeface="+mn-lt"/>
                <a:ea typeface="+mn-ea"/>
                <a:cs typeface="+mn-cs"/>
              </a:rPr>
              <a:t> </a:t>
            </a:r>
            <a:r>
              <a:rPr lang="en-US" b="1" dirty="0" err="1" smtClean="0">
                <a:latin typeface="+mn-lt"/>
                <a:ea typeface="+mn-ea"/>
                <a:cs typeface="+mn-cs"/>
              </a:rPr>
              <a:t>vụ</a:t>
            </a:r>
            <a:r>
              <a:rPr lang="en-US" b="1" dirty="0" smtClean="0">
                <a:latin typeface="+mn-lt"/>
                <a:ea typeface="+mn-ea"/>
                <a:cs typeface="+mn-cs"/>
              </a:rPr>
              <a:t> </a:t>
            </a:r>
            <a:r>
              <a:rPr lang="en-US" b="1" dirty="0" err="1" smtClean="0">
                <a:latin typeface="+mn-lt"/>
                <a:ea typeface="+mn-ea"/>
                <a:cs typeface="+mn-cs"/>
              </a:rPr>
              <a:t>và</a:t>
            </a:r>
            <a:r>
              <a:rPr lang="en-US" b="1" dirty="0" smtClean="0">
                <a:latin typeface="+mn-lt"/>
                <a:ea typeface="+mn-ea"/>
                <a:cs typeface="+mn-cs"/>
              </a:rPr>
              <a:t> </a:t>
            </a:r>
            <a:r>
              <a:rPr lang="en-US" b="1" dirty="0" err="1" smtClean="0">
                <a:latin typeface="+mn-lt"/>
                <a:ea typeface="+mn-ea"/>
                <a:cs typeface="+mn-cs"/>
              </a:rPr>
              <a:t>giải</a:t>
            </a:r>
            <a:r>
              <a:rPr lang="en-US" b="1" dirty="0" smtClean="0">
                <a:latin typeface="+mn-lt"/>
                <a:ea typeface="+mn-ea"/>
                <a:cs typeface="+mn-cs"/>
              </a:rPr>
              <a:t> </a:t>
            </a:r>
            <a:r>
              <a:rPr lang="en-US" b="1" dirty="0" err="1" smtClean="0">
                <a:latin typeface="+mn-lt"/>
                <a:ea typeface="+mn-ea"/>
                <a:cs typeface="+mn-cs"/>
              </a:rPr>
              <a:t>pháp</a:t>
            </a:r>
            <a:endParaRPr lang="en-US" sz="6600" b="1" dirty="0"/>
          </a:p>
        </p:txBody>
      </p:sp>
      <p:sp>
        <p:nvSpPr>
          <p:cNvPr id="4" name="Slide Number Placeholder 3"/>
          <p:cNvSpPr>
            <a:spLocks noGrp="1"/>
          </p:cNvSpPr>
          <p:nvPr>
            <p:ph type="sldNum" sz="quarter" idx="12"/>
          </p:nvPr>
        </p:nvSpPr>
        <p:spPr/>
        <p:txBody>
          <a:bodyPr/>
          <a:lstStyle/>
          <a:p>
            <a:pPr>
              <a:defRPr/>
            </a:pPr>
            <a:fld id="{1FCC28B2-800F-4E04-A5FF-8F93CEC82CD5}" type="slidenum">
              <a:rPr lang="en-US"/>
              <a:pPr>
                <a:defRPr/>
              </a:pPr>
              <a:t>45</a:t>
            </a:fld>
            <a:endParaRPr lang="en-US"/>
          </a:p>
        </p:txBody>
      </p:sp>
      <p:sp>
        <p:nvSpPr>
          <p:cNvPr id="47108" name="Rectangle 4"/>
          <p:cNvSpPr>
            <a:spLocks noChangeArrowheads="1"/>
          </p:cNvSpPr>
          <p:nvPr/>
        </p:nvSpPr>
        <p:spPr bwMode="auto">
          <a:xfrm>
            <a:off x="46038" y="1674813"/>
            <a:ext cx="12145962"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4000" b="1">
                <a:solidFill>
                  <a:srgbClr val="FF0000"/>
                </a:solidFill>
              </a:rPr>
              <a:t>Trong 5 năm tới, cần tập trung thực hiện tốt một số nhiệm vụ giải pháp chủ yếu sau:</a:t>
            </a:r>
          </a:p>
          <a:p>
            <a:r>
              <a:rPr lang="en-US" sz="4000" b="1"/>
              <a:t>1) Nâng cao chất lượng sinh hoạt cấp ủy, sinh hoạt chi bộ,…</a:t>
            </a:r>
          </a:p>
          <a:p>
            <a:r>
              <a:rPr lang="en-US" sz="4000" b="1"/>
              <a:t>2) Nâng cao chất lượng tuyên truyền, giáo dục chính trị, tư tưởng, đạo đức, lối sống,…</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4"/>
          <p:cNvSpPr>
            <a:spLocks noChangeArrowheads="1"/>
          </p:cNvSpPr>
          <p:nvPr/>
        </p:nvSpPr>
        <p:spPr bwMode="auto">
          <a:xfrm>
            <a:off x="6350" y="396875"/>
            <a:ext cx="1218565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4000" b="1"/>
              <a:t>3) Tiếp tục đổi mới phương thức lãnh đạo của Đảng, kiên định về mục tiêu, lý tưởng cách mạng;…</a:t>
            </a:r>
          </a:p>
          <a:p>
            <a:r>
              <a:rPr lang="en-US" sz="4000" b="1"/>
              <a:t>4) Thực hiện kiểm điểm tự phê bình và phê bình hằng năm trong cấp ủy, tổ chức đảng các cấp và đảng viên theo tinh thần NQTW 4.</a:t>
            </a:r>
          </a:p>
          <a:p>
            <a:r>
              <a:rPr lang="en-US" sz="4000" b="1"/>
              <a:t>5) Tiếp tục đổi mới, nâng cao hiệu lực, hiệu quả công tác kiểm tra, giám sát việc thực hiện NQTW4 một cách cụ thể, phù hợp, thiết thực.</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1F6DDF3-3FEA-4390-810E-0566E82394C3}" type="slidenum">
              <a:rPr lang="en-US" smtClean="0"/>
              <a:pPr>
                <a:defRPr/>
              </a:pPr>
              <a:t>47</a:t>
            </a:fld>
            <a:endParaRPr lang="en-US"/>
          </a:p>
        </p:txBody>
      </p:sp>
      <p:sp>
        <p:nvSpPr>
          <p:cNvPr id="49155" name="Content Placeholder 2"/>
          <p:cNvSpPr>
            <a:spLocks noGrp="1"/>
          </p:cNvSpPr>
          <p:nvPr>
            <p:ph idx="1"/>
          </p:nvPr>
        </p:nvSpPr>
        <p:spPr/>
        <p:txBody>
          <a:bodyPr/>
          <a:lstStyle/>
          <a:p>
            <a:pPr algn="just" eaLnBrk="1" hangingPunct="1"/>
            <a:r>
              <a:rPr lang="en-US" sz="4000" smtClean="0">
                <a:solidFill>
                  <a:srgbClr val="FF0000"/>
                </a:solidFill>
              </a:rPr>
              <a:t>Tiếp tục thực hiện toàn diện, đồng bộ các nội dung mà Nghị quyết Trung ương 4 đã đề ra.</a:t>
            </a:r>
          </a:p>
          <a:p>
            <a:pPr algn="just" eaLnBrk="1" hangingPunct="1"/>
            <a:r>
              <a:rPr lang="en-US" sz="4000" smtClean="0">
                <a:solidFill>
                  <a:srgbClr val="FF0000"/>
                </a:solidFill>
              </a:rPr>
              <a:t>Tiếp tục cụ thể hóa thực hiện Nghị quyết số 39-NQ/TW của Bộ Chính trị (khóa XI) về “Tinh giản biên chế, cơ cấu lại đội ngũ cán bộ, công chức, viên chức”.</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2"/>
          <p:cNvSpPr>
            <a:spLocks noGrp="1"/>
          </p:cNvSpPr>
          <p:nvPr>
            <p:ph idx="1"/>
          </p:nvPr>
        </p:nvSpPr>
        <p:spPr>
          <a:xfrm>
            <a:off x="838200" y="365125"/>
            <a:ext cx="10515600" cy="5811838"/>
          </a:xfrm>
        </p:spPr>
        <p:txBody>
          <a:bodyPr/>
          <a:lstStyle/>
          <a:p>
            <a:pPr algn="just" eaLnBrk="1" hangingPunct="1"/>
            <a:r>
              <a:rPr lang="en-US" sz="3600" smtClean="0">
                <a:solidFill>
                  <a:srgbClr val="FF0000"/>
                </a:solidFill>
              </a:rPr>
              <a:t>Tiếp tục cụ thể hóa thực hiện Kết luận số 24-KL/TW của Bộ Chính trị (khóa XI) về “Tiếp tục đẩy mạnh công tác quy hoạch, luân chuyển cán bộ lãnh đạo, quản lý đến năm 2020 và những năm tiếp theo”.</a:t>
            </a:r>
          </a:p>
          <a:p>
            <a:pPr algn="just" eaLnBrk="1" hangingPunct="1"/>
            <a:r>
              <a:rPr lang="en-US" sz="3600" smtClean="0">
                <a:solidFill>
                  <a:srgbClr val="FF0000"/>
                </a:solidFill>
              </a:rPr>
              <a:t>Tiếp tục cụ thể hóa thực hiện Kết luận 64-KL/TW của Ban Chấp hành Trung ương (khoá XI): “Một số vấn đề về tiếp tục đổi mới hệ thống chính trị từ Trung ương đến cơ sở”.</a:t>
            </a:r>
          </a:p>
        </p:txBody>
      </p:sp>
      <p:sp>
        <p:nvSpPr>
          <p:cNvPr id="4" name="Slide Number Placeholder 3"/>
          <p:cNvSpPr>
            <a:spLocks noGrp="1"/>
          </p:cNvSpPr>
          <p:nvPr>
            <p:ph type="sldNum" sz="quarter" idx="12"/>
          </p:nvPr>
        </p:nvSpPr>
        <p:spPr/>
        <p:txBody>
          <a:bodyPr/>
          <a:lstStyle/>
          <a:p>
            <a:pPr>
              <a:defRPr/>
            </a:pPr>
            <a:fld id="{514A119C-E0ED-43BE-9A07-677C7828712D}" type="slidenum">
              <a:rPr lang="en-US"/>
              <a:pPr>
                <a:defRPr/>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pPr algn="ctr" eaLnBrk="1" hangingPunct="1"/>
            <a:r>
              <a:rPr lang="en-US" b="1" smtClean="0">
                <a:solidFill>
                  <a:srgbClr val="FF0000"/>
                </a:solidFill>
              </a:rPr>
              <a:t>HẾT</a:t>
            </a:r>
          </a:p>
        </p:txBody>
      </p:sp>
      <p:sp>
        <p:nvSpPr>
          <p:cNvPr id="51203" name="Content Placeholder 2"/>
          <p:cNvSpPr>
            <a:spLocks noGrp="1"/>
          </p:cNvSpPr>
          <p:nvPr>
            <p:ph idx="1"/>
          </p:nvPr>
        </p:nvSpPr>
        <p:spPr/>
        <p:txBody>
          <a:bodyPr/>
          <a:lstStyle/>
          <a:p>
            <a:pPr eaLnBrk="1" hangingPunct="1"/>
            <a:endParaRPr lang="en-US" smtClean="0"/>
          </a:p>
        </p:txBody>
      </p:sp>
      <p:sp>
        <p:nvSpPr>
          <p:cNvPr id="4" name="Slide Number Placeholder 3"/>
          <p:cNvSpPr>
            <a:spLocks noGrp="1"/>
          </p:cNvSpPr>
          <p:nvPr>
            <p:ph type="sldNum" sz="quarter" idx="12"/>
          </p:nvPr>
        </p:nvSpPr>
        <p:spPr/>
        <p:txBody>
          <a:bodyPr/>
          <a:lstStyle/>
          <a:p>
            <a:pPr>
              <a:defRPr/>
            </a:pPr>
            <a:fld id="{9DC4C787-B0C4-4887-8123-EFEE0DC17040}" type="slidenum">
              <a:rPr lang="en-US"/>
              <a:pPr>
                <a:defRPr/>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p:cNvSpPr>
            <a:spLocks noGrp="1"/>
          </p:cNvSpPr>
          <p:nvPr>
            <p:ph idx="1"/>
          </p:nvPr>
        </p:nvSpPr>
        <p:spPr>
          <a:xfrm>
            <a:off x="0" y="0"/>
            <a:ext cx="12192000" cy="6858000"/>
          </a:xfrm>
        </p:spPr>
        <p:txBody>
          <a:bodyPr/>
          <a:lstStyle/>
          <a:p>
            <a:pPr algn="just" eaLnBrk="1" hangingPunct="1"/>
            <a:r>
              <a:rPr lang="en-US" sz="4000" smtClean="0">
                <a:solidFill>
                  <a:schemeClr val="tx1"/>
                </a:solidFill>
              </a:rPr>
              <a:t>T</a:t>
            </a:r>
            <a:r>
              <a:rPr lang="vi-VN" sz="4000" smtClean="0">
                <a:solidFill>
                  <a:schemeClr val="tx1"/>
                </a:solidFill>
              </a:rPr>
              <a:t>rong quá trình lãnh đạo cách mạng, bên cạnh mặt tích cực, bản chất và truyền thống tốt đẹp được phát huy, bản thân Đảng cũng còn nhiều khuyết điểm, yếu kém</a:t>
            </a:r>
          </a:p>
          <a:p>
            <a:pPr algn="just" eaLnBrk="1" hangingPunct="1"/>
            <a:r>
              <a:rPr lang="en-US" sz="4000" smtClean="0">
                <a:solidFill>
                  <a:schemeClr val="tx1"/>
                </a:solidFill>
              </a:rPr>
              <a:t>S</a:t>
            </a:r>
            <a:r>
              <a:rPr lang="vi-VN" sz="4000" smtClean="0">
                <a:solidFill>
                  <a:schemeClr val="tx1"/>
                </a:solidFill>
              </a:rPr>
              <a:t>ự chống phá điên cuồng, quyết liệt của các thế lực thù địch, phản động bằng Chiến lược “Diễn biến hòa bình” rất tinh vi, thâm độc</a:t>
            </a:r>
            <a:r>
              <a:rPr lang="en-US" sz="4000" smtClean="0">
                <a:solidFill>
                  <a:schemeClr val="tx1"/>
                </a:solidFill>
              </a:rPr>
              <a:t>.</a:t>
            </a:r>
          </a:p>
        </p:txBody>
      </p:sp>
      <p:sp>
        <p:nvSpPr>
          <p:cNvPr id="4" name="Slide Number Placeholder 3"/>
          <p:cNvSpPr>
            <a:spLocks noGrp="1"/>
          </p:cNvSpPr>
          <p:nvPr>
            <p:ph type="sldNum" sz="quarter" idx="12"/>
          </p:nvPr>
        </p:nvSpPr>
        <p:spPr/>
        <p:txBody>
          <a:bodyPr/>
          <a:lstStyle/>
          <a:p>
            <a:pPr>
              <a:defRPr/>
            </a:pPr>
            <a:fld id="{8B776F34-3699-44D2-BB4E-5CC2A403F6A6}" type="slidenum">
              <a:rPr lang="en-US"/>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814388"/>
          </a:xfrm>
        </p:spPr>
        <p:style>
          <a:lnRef idx="2">
            <a:schemeClr val="accent2"/>
          </a:lnRef>
          <a:fillRef idx="1">
            <a:schemeClr val="lt1"/>
          </a:fillRef>
          <a:effectRef idx="0">
            <a:schemeClr val="accent2"/>
          </a:effectRef>
          <a:fontRef idx="minor">
            <a:schemeClr val="dk1"/>
          </a:fontRef>
        </p:style>
        <p:txBody>
          <a:bodyPr rtlCol="0">
            <a:normAutofit/>
          </a:bodyPr>
          <a:lstStyle/>
          <a:p>
            <a:pPr algn="just" eaLnBrk="1" fontAlgn="auto" hangingPunct="1">
              <a:spcAft>
                <a:spcPts val="0"/>
              </a:spcAft>
              <a:defRPr/>
            </a:pPr>
            <a:r>
              <a:rPr lang="en-US" b="1" dirty="0">
                <a:solidFill>
                  <a:srgbClr val="FF0000"/>
                </a:solidFill>
              </a:rPr>
              <a:t>*</a:t>
            </a:r>
            <a:r>
              <a:rPr lang="en-US" b="1" dirty="0" err="1" smtClean="0">
                <a:solidFill>
                  <a:srgbClr val="FF0000"/>
                </a:solidFill>
              </a:rPr>
              <a:t>Nội</a:t>
            </a:r>
            <a:r>
              <a:rPr lang="en-US" b="1" dirty="0" smtClean="0">
                <a:solidFill>
                  <a:srgbClr val="FF0000"/>
                </a:solidFill>
              </a:rPr>
              <a:t> dung </a:t>
            </a:r>
            <a:r>
              <a:rPr lang="en-US" b="1" dirty="0" err="1" smtClean="0">
                <a:solidFill>
                  <a:srgbClr val="FF0000"/>
                </a:solidFill>
              </a:rPr>
              <a:t>Nghị</a:t>
            </a:r>
            <a:r>
              <a:rPr lang="en-US" b="1" dirty="0" smtClean="0">
                <a:solidFill>
                  <a:srgbClr val="FF0000"/>
                </a:solidFill>
              </a:rPr>
              <a:t> </a:t>
            </a:r>
            <a:r>
              <a:rPr lang="en-US" b="1" dirty="0" err="1" smtClean="0">
                <a:solidFill>
                  <a:srgbClr val="FF0000"/>
                </a:solidFill>
              </a:rPr>
              <a:t>quyết</a:t>
            </a:r>
            <a:r>
              <a:rPr lang="en-US" b="1" dirty="0" smtClean="0">
                <a:solidFill>
                  <a:srgbClr val="FF0000"/>
                </a:solidFill>
              </a:rPr>
              <a:t> </a:t>
            </a:r>
            <a:r>
              <a:rPr lang="en-US" b="1" dirty="0" err="1" smtClean="0">
                <a:solidFill>
                  <a:srgbClr val="FF0000"/>
                </a:solidFill>
              </a:rPr>
              <a:t>Trung</a:t>
            </a:r>
            <a:r>
              <a:rPr lang="en-US" b="1" dirty="0" smtClean="0">
                <a:solidFill>
                  <a:srgbClr val="FF0000"/>
                </a:solidFill>
              </a:rPr>
              <a:t> </a:t>
            </a:r>
            <a:r>
              <a:rPr lang="en-US" b="1" dirty="0" err="1" smtClean="0">
                <a:solidFill>
                  <a:srgbClr val="FF0000"/>
                </a:solidFill>
              </a:rPr>
              <a:t>ương</a:t>
            </a:r>
            <a:r>
              <a:rPr lang="en-US" b="1" dirty="0" smtClean="0">
                <a:solidFill>
                  <a:srgbClr val="FF0000"/>
                </a:solidFill>
              </a:rPr>
              <a:t> 4</a:t>
            </a:r>
            <a:endParaRPr lang="en-US" b="1" dirty="0">
              <a:solidFill>
                <a:srgbClr val="FF0000"/>
              </a:solidFill>
            </a:endParaRPr>
          </a:p>
        </p:txBody>
      </p:sp>
      <p:sp>
        <p:nvSpPr>
          <p:cNvPr id="4" name="Slide Number Placeholder 3"/>
          <p:cNvSpPr>
            <a:spLocks noGrp="1"/>
          </p:cNvSpPr>
          <p:nvPr>
            <p:ph type="sldNum" sz="quarter" idx="12"/>
          </p:nvPr>
        </p:nvSpPr>
        <p:spPr/>
        <p:txBody>
          <a:bodyPr/>
          <a:lstStyle/>
          <a:p>
            <a:pPr>
              <a:defRPr/>
            </a:pPr>
            <a:fld id="{0CF1E86A-0839-48A8-911D-B80E59B5F4A9}" type="slidenum">
              <a:rPr lang="en-US"/>
              <a:pPr>
                <a:defRPr/>
              </a:pPr>
              <a:t>6</a:t>
            </a:fld>
            <a:endParaRPr lang="en-US"/>
          </a:p>
        </p:txBody>
      </p:sp>
      <p:sp>
        <p:nvSpPr>
          <p:cNvPr id="7172" name="TextBox 4"/>
          <p:cNvSpPr txBox="1">
            <a:spLocks noChangeArrowheads="1"/>
          </p:cNvSpPr>
          <p:nvPr/>
        </p:nvSpPr>
        <p:spPr bwMode="auto">
          <a:xfrm>
            <a:off x="0" y="1173163"/>
            <a:ext cx="12192000"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4800" b="1">
                <a:solidFill>
                  <a:srgbClr val="FF0000"/>
                </a:solidFill>
              </a:rPr>
              <a:t>Trên cơ sở nhìn thẳng vào sự thật, đánh giá đúng thực trạng tình hình, Nghị quyết Trung ương 4 đã xác định 03 nhiệm vụ cấp bách nhất của công tác xây dựng Đảng hiện nay là:</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0"/>
            <a:ext cx="7269163" cy="1325563"/>
          </a:xfrm>
        </p:spPr>
        <p:txBody>
          <a:bodyPr rtlCol="0">
            <a:normAutofit/>
          </a:bodyPr>
          <a:lstStyle/>
          <a:p>
            <a:pPr algn="ctr" eaLnBrk="1" fontAlgn="auto" hangingPunct="1">
              <a:spcAft>
                <a:spcPts val="0"/>
              </a:spcAft>
              <a:defRPr/>
            </a:pPr>
            <a:r>
              <a:rPr lang="en-US" sz="5400" b="1" dirty="0" smtClean="0">
                <a:latin typeface="+mn-lt"/>
                <a:ea typeface="+mn-ea"/>
                <a:cs typeface="+mn-cs"/>
              </a:rPr>
              <a:t>3 </a:t>
            </a:r>
            <a:r>
              <a:rPr lang="en-US" sz="5400" b="1" dirty="0" err="1" smtClean="0">
                <a:latin typeface="+mn-lt"/>
                <a:ea typeface="+mn-ea"/>
                <a:cs typeface="+mn-cs"/>
              </a:rPr>
              <a:t>vấn</a:t>
            </a:r>
            <a:r>
              <a:rPr lang="en-US" sz="5400" b="1" dirty="0" smtClean="0">
                <a:latin typeface="+mn-lt"/>
                <a:ea typeface="+mn-ea"/>
                <a:cs typeface="+mn-cs"/>
              </a:rPr>
              <a:t> </a:t>
            </a:r>
            <a:r>
              <a:rPr lang="en-US" sz="5400" b="1" dirty="0" err="1" smtClean="0">
                <a:latin typeface="+mn-lt"/>
                <a:ea typeface="+mn-ea"/>
                <a:cs typeface="+mn-cs"/>
              </a:rPr>
              <a:t>đề</a:t>
            </a:r>
            <a:r>
              <a:rPr lang="en-US" sz="5400" b="1" dirty="0" smtClean="0">
                <a:latin typeface="+mn-lt"/>
                <a:ea typeface="+mn-ea"/>
                <a:cs typeface="+mn-cs"/>
              </a:rPr>
              <a:t> </a:t>
            </a:r>
            <a:r>
              <a:rPr lang="en-US" sz="5400" b="1" dirty="0" err="1" smtClean="0">
                <a:latin typeface="+mn-lt"/>
                <a:ea typeface="+mn-ea"/>
                <a:cs typeface="+mn-cs"/>
              </a:rPr>
              <a:t>cấp</a:t>
            </a:r>
            <a:r>
              <a:rPr lang="en-US" sz="5400" b="1" dirty="0" smtClean="0">
                <a:latin typeface="+mn-lt"/>
                <a:ea typeface="+mn-ea"/>
                <a:cs typeface="+mn-cs"/>
              </a:rPr>
              <a:t> </a:t>
            </a:r>
            <a:r>
              <a:rPr lang="en-US" sz="5400" b="1" dirty="0" err="1" smtClean="0">
                <a:latin typeface="+mn-lt"/>
                <a:ea typeface="+mn-ea"/>
                <a:cs typeface="+mn-cs"/>
              </a:rPr>
              <a:t>bách</a:t>
            </a:r>
            <a:endParaRPr lang="en-US" sz="8000" b="1" dirty="0"/>
          </a:p>
        </p:txBody>
      </p:sp>
      <p:sp>
        <p:nvSpPr>
          <p:cNvPr id="8195" name="Content Placeholder 2"/>
          <p:cNvSpPr>
            <a:spLocks noGrp="1"/>
          </p:cNvSpPr>
          <p:nvPr>
            <p:ph idx="1"/>
          </p:nvPr>
        </p:nvSpPr>
        <p:spPr>
          <a:xfrm>
            <a:off x="0" y="1508125"/>
            <a:ext cx="12192000" cy="4351338"/>
          </a:xfrm>
        </p:spPr>
        <p:txBody>
          <a:bodyPr/>
          <a:lstStyle/>
          <a:p>
            <a:pPr marL="0" indent="0" algn="just" eaLnBrk="1" hangingPunct="1">
              <a:buFont typeface="Arial" charset="0"/>
              <a:buNone/>
            </a:pPr>
            <a:r>
              <a:rPr lang="en-US" sz="3000" b="1" smtClean="0">
                <a:solidFill>
                  <a:srgbClr val="FF0000"/>
                </a:solidFill>
              </a:rPr>
              <a:t>(1) Đấu tranh, ngăn chặn, đẩy lùi tình trạng suy thoái về tư tưởng chính trị, đạo đức lối sống trong đội ngũ cán bộ, đảng viên, trước hết là cán bộ lãnh đạo, quản lý các cấp. </a:t>
            </a:r>
          </a:p>
          <a:p>
            <a:pPr marL="0" indent="0" algn="just" eaLnBrk="1" hangingPunct="1">
              <a:buFont typeface="Arial" charset="0"/>
              <a:buNone/>
            </a:pPr>
            <a:r>
              <a:rPr lang="en-US" sz="3000" b="1" smtClean="0">
                <a:solidFill>
                  <a:srgbClr val="FF0000"/>
                </a:solidFill>
              </a:rPr>
              <a:t>(2) Xây dựng đội ngũ cán bộ lãnh đạo, quản lý các cấp, nhất là cấp Trung ương, đáp ứng yêu cầu của sự nghiệp công nghiệp hoá, hiện đại hoá và hội nhập quốc tế. </a:t>
            </a:r>
          </a:p>
          <a:p>
            <a:pPr marL="0" indent="0" algn="just" eaLnBrk="1" hangingPunct="1">
              <a:buFont typeface="Arial" charset="0"/>
              <a:buNone/>
            </a:pPr>
            <a:r>
              <a:rPr lang="en-US" sz="3000" b="1" smtClean="0">
                <a:solidFill>
                  <a:srgbClr val="FF0000"/>
                </a:solidFill>
              </a:rPr>
              <a:t>(3) Xác định rõ thẩm quyền, trách nhiệm người đứng đầu cấp ủy, chính quyền trong mối quan hệ với tập thể cấp ủy, cơ quan, đơn vị; tiếp tục đổi mới phương thức lãnh đạo của Đảng. </a:t>
            </a:r>
          </a:p>
        </p:txBody>
      </p:sp>
      <p:sp>
        <p:nvSpPr>
          <p:cNvPr id="4" name="Slide Number Placeholder 3"/>
          <p:cNvSpPr>
            <a:spLocks noGrp="1"/>
          </p:cNvSpPr>
          <p:nvPr>
            <p:ph type="sldNum" sz="quarter" idx="12"/>
          </p:nvPr>
        </p:nvSpPr>
        <p:spPr/>
        <p:txBody>
          <a:bodyPr/>
          <a:lstStyle/>
          <a:p>
            <a:pPr>
              <a:defRPr/>
            </a:pPr>
            <a:fld id="{5C64A8C6-B60F-4F91-A054-C50D91C24C59}" type="slidenum">
              <a:rPr lang="en-US"/>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3578225"/>
          </a:xfrm>
        </p:spPr>
        <p:style>
          <a:lnRef idx="2">
            <a:schemeClr val="accent1"/>
          </a:lnRef>
          <a:fillRef idx="1">
            <a:schemeClr val="lt1"/>
          </a:fillRef>
          <a:effectRef idx="0">
            <a:schemeClr val="accent1"/>
          </a:effectRef>
          <a:fontRef idx="minor">
            <a:schemeClr val="dk1"/>
          </a:fontRef>
        </p:style>
        <p:txBody>
          <a:bodyPr rtlCol="0">
            <a:noAutofit/>
          </a:bodyPr>
          <a:lstStyle/>
          <a:p>
            <a:pPr algn="just" eaLnBrk="1" fontAlgn="auto" hangingPunct="1">
              <a:spcAft>
                <a:spcPts val="0"/>
              </a:spcAft>
              <a:defRPr/>
            </a:pPr>
            <a:r>
              <a:rPr lang="en-US" sz="4000" b="1" dirty="0" err="1" smtClean="0">
                <a:solidFill>
                  <a:srgbClr val="FF0000"/>
                </a:solidFill>
              </a:rPr>
              <a:t>Trong</a:t>
            </a:r>
            <a:r>
              <a:rPr lang="en-US" sz="4000" b="1" dirty="0" smtClean="0">
                <a:solidFill>
                  <a:srgbClr val="FF0000"/>
                </a:solidFill>
              </a:rPr>
              <a:t> 03 </a:t>
            </a:r>
            <a:r>
              <a:rPr lang="en-US" sz="4000" b="1" dirty="0" err="1" smtClean="0">
                <a:solidFill>
                  <a:srgbClr val="FF0000"/>
                </a:solidFill>
              </a:rPr>
              <a:t>vấn</a:t>
            </a:r>
            <a:r>
              <a:rPr lang="en-US" sz="4000" b="1" dirty="0" smtClean="0">
                <a:solidFill>
                  <a:srgbClr val="FF0000"/>
                </a:solidFill>
              </a:rPr>
              <a:t> </a:t>
            </a:r>
            <a:r>
              <a:rPr lang="en-US" sz="4000" b="1" dirty="0" err="1" smtClean="0">
                <a:solidFill>
                  <a:srgbClr val="FF0000"/>
                </a:solidFill>
              </a:rPr>
              <a:t>đề</a:t>
            </a:r>
            <a:r>
              <a:rPr lang="en-US" sz="4000" b="1" dirty="0" smtClean="0">
                <a:solidFill>
                  <a:srgbClr val="FF0000"/>
                </a:solidFill>
              </a:rPr>
              <a:t> </a:t>
            </a:r>
            <a:r>
              <a:rPr lang="en-US" sz="4000" b="1" dirty="0" err="1" smtClean="0">
                <a:solidFill>
                  <a:srgbClr val="FF0000"/>
                </a:solidFill>
              </a:rPr>
              <a:t>cấp</a:t>
            </a:r>
            <a:r>
              <a:rPr lang="en-US" sz="4000" b="1" dirty="0" smtClean="0">
                <a:solidFill>
                  <a:srgbClr val="FF0000"/>
                </a:solidFill>
              </a:rPr>
              <a:t> </a:t>
            </a:r>
            <a:r>
              <a:rPr lang="en-US" sz="4000" b="1" dirty="0" err="1" smtClean="0">
                <a:solidFill>
                  <a:srgbClr val="FF0000"/>
                </a:solidFill>
              </a:rPr>
              <a:t>bách</a:t>
            </a:r>
            <a:r>
              <a:rPr lang="en-US" sz="4000" b="1" dirty="0" smtClean="0">
                <a:solidFill>
                  <a:srgbClr val="FF0000"/>
                </a:solidFill>
              </a:rPr>
              <a:t> </a:t>
            </a:r>
            <a:r>
              <a:rPr lang="en-US" sz="4000" b="1" dirty="0" err="1" smtClean="0">
                <a:solidFill>
                  <a:srgbClr val="FF0000"/>
                </a:solidFill>
              </a:rPr>
              <a:t>đó</a:t>
            </a:r>
            <a:r>
              <a:rPr lang="en-US" sz="4000" b="1" dirty="0" smtClean="0">
                <a:solidFill>
                  <a:srgbClr val="FF0000"/>
                </a:solidFill>
              </a:rPr>
              <a:t> </a:t>
            </a:r>
            <a:r>
              <a:rPr lang="en-US" sz="4000" b="1" dirty="0" err="1" smtClean="0">
                <a:solidFill>
                  <a:srgbClr val="FF0000"/>
                </a:solidFill>
              </a:rPr>
              <a:t>nghị</a:t>
            </a:r>
            <a:r>
              <a:rPr lang="en-US" sz="4000" b="1" dirty="0" smtClean="0">
                <a:solidFill>
                  <a:srgbClr val="FF0000"/>
                </a:solidFill>
              </a:rPr>
              <a:t> </a:t>
            </a:r>
            <a:r>
              <a:rPr lang="en-US" sz="4000" b="1" dirty="0" err="1" smtClean="0">
                <a:solidFill>
                  <a:srgbClr val="FF0000"/>
                </a:solidFill>
              </a:rPr>
              <a:t>quyết</a:t>
            </a:r>
            <a:r>
              <a:rPr lang="en-US" sz="4000" b="1" dirty="0" smtClean="0">
                <a:solidFill>
                  <a:srgbClr val="FF0000"/>
                </a:solidFill>
              </a:rPr>
              <a:t> </a:t>
            </a:r>
            <a:r>
              <a:rPr lang="en-US" sz="4000" b="1" dirty="0" err="1" smtClean="0">
                <a:solidFill>
                  <a:srgbClr val="FF0000"/>
                </a:solidFill>
              </a:rPr>
              <a:t>xác</a:t>
            </a:r>
            <a:r>
              <a:rPr lang="en-US" sz="4000" b="1" dirty="0" smtClean="0">
                <a:solidFill>
                  <a:srgbClr val="FF0000"/>
                </a:solidFill>
              </a:rPr>
              <a:t> </a:t>
            </a:r>
            <a:r>
              <a:rPr lang="en-US" sz="4000" b="1" dirty="0" err="1" smtClean="0">
                <a:solidFill>
                  <a:srgbClr val="FF0000"/>
                </a:solidFill>
              </a:rPr>
              <a:t>định</a:t>
            </a:r>
            <a:r>
              <a:rPr lang="en-US" sz="4000" b="1" dirty="0" smtClean="0">
                <a:solidFill>
                  <a:srgbClr val="FF0000"/>
                </a:solidFill>
              </a:rPr>
              <a:t>: </a:t>
            </a:r>
            <a:r>
              <a:rPr lang="en-US" sz="4000" b="1" dirty="0" err="1" smtClean="0">
                <a:solidFill>
                  <a:srgbClr val="FF0000"/>
                </a:solidFill>
              </a:rPr>
              <a:t>việc</a:t>
            </a:r>
            <a:r>
              <a:rPr lang="en-US" sz="4000" b="1" dirty="0" smtClean="0">
                <a:solidFill>
                  <a:srgbClr val="FF0000"/>
                </a:solidFill>
              </a:rPr>
              <a:t> </a:t>
            </a:r>
            <a:r>
              <a:rPr lang="en-US" sz="4000" b="1" dirty="0" err="1" smtClean="0">
                <a:solidFill>
                  <a:srgbClr val="FF0000"/>
                </a:solidFill>
              </a:rPr>
              <a:t>đấu</a:t>
            </a:r>
            <a:r>
              <a:rPr lang="en-US" sz="4000" b="1" dirty="0" smtClean="0">
                <a:solidFill>
                  <a:srgbClr val="FF0000"/>
                </a:solidFill>
              </a:rPr>
              <a:t> </a:t>
            </a:r>
            <a:r>
              <a:rPr lang="en-US" sz="4000" b="1" dirty="0" err="1" smtClean="0">
                <a:solidFill>
                  <a:srgbClr val="FF0000"/>
                </a:solidFill>
              </a:rPr>
              <a:t>tranh</a:t>
            </a:r>
            <a:r>
              <a:rPr lang="en-US" sz="4000" b="1" dirty="0" smtClean="0">
                <a:solidFill>
                  <a:srgbClr val="FF0000"/>
                </a:solidFill>
              </a:rPr>
              <a:t> </a:t>
            </a:r>
            <a:r>
              <a:rPr lang="en-US" sz="4000" b="1" dirty="0" err="1" smtClean="0">
                <a:solidFill>
                  <a:srgbClr val="FF0000"/>
                </a:solidFill>
              </a:rPr>
              <a:t>ngăn</a:t>
            </a:r>
            <a:r>
              <a:rPr lang="en-US" sz="4000" b="1" dirty="0" smtClean="0">
                <a:solidFill>
                  <a:srgbClr val="FF0000"/>
                </a:solidFill>
              </a:rPr>
              <a:t> </a:t>
            </a:r>
            <a:r>
              <a:rPr lang="en-US" sz="4000" b="1" dirty="0" err="1" smtClean="0">
                <a:solidFill>
                  <a:srgbClr val="FF0000"/>
                </a:solidFill>
              </a:rPr>
              <a:t>chặn</a:t>
            </a:r>
            <a:r>
              <a:rPr lang="en-US" sz="4000" b="1" dirty="0" smtClean="0">
                <a:solidFill>
                  <a:srgbClr val="FF0000"/>
                </a:solidFill>
              </a:rPr>
              <a:t>, </a:t>
            </a:r>
            <a:r>
              <a:rPr lang="en-US" sz="4000" b="1" dirty="0" err="1" smtClean="0">
                <a:solidFill>
                  <a:srgbClr val="FF0000"/>
                </a:solidFill>
              </a:rPr>
              <a:t>đẩy</a:t>
            </a:r>
            <a:r>
              <a:rPr lang="en-US" sz="4000" b="1" dirty="0" smtClean="0">
                <a:solidFill>
                  <a:srgbClr val="FF0000"/>
                </a:solidFill>
              </a:rPr>
              <a:t> </a:t>
            </a:r>
            <a:r>
              <a:rPr lang="en-US" sz="4000" b="1" dirty="0" err="1" smtClean="0">
                <a:solidFill>
                  <a:srgbClr val="FF0000"/>
                </a:solidFill>
              </a:rPr>
              <a:t>lùi</a:t>
            </a:r>
            <a:r>
              <a:rPr lang="en-US" sz="4000" b="1" dirty="0" smtClean="0">
                <a:solidFill>
                  <a:srgbClr val="FF0000"/>
                </a:solidFill>
              </a:rPr>
              <a:t> </a:t>
            </a:r>
            <a:r>
              <a:rPr lang="en-US" sz="4000" b="1" dirty="0" err="1" smtClean="0">
                <a:solidFill>
                  <a:srgbClr val="FF0000"/>
                </a:solidFill>
              </a:rPr>
              <a:t>tình</a:t>
            </a:r>
            <a:r>
              <a:rPr lang="en-US" sz="4000" b="1" dirty="0" smtClean="0">
                <a:solidFill>
                  <a:srgbClr val="FF0000"/>
                </a:solidFill>
              </a:rPr>
              <a:t> </a:t>
            </a:r>
            <a:r>
              <a:rPr lang="en-US" sz="4000" b="1" dirty="0" err="1" smtClean="0">
                <a:solidFill>
                  <a:srgbClr val="FF0000"/>
                </a:solidFill>
              </a:rPr>
              <a:t>trạng</a:t>
            </a:r>
            <a:r>
              <a:rPr lang="en-US" sz="4000" b="1" dirty="0" smtClean="0">
                <a:solidFill>
                  <a:srgbClr val="FF0000"/>
                </a:solidFill>
              </a:rPr>
              <a:t> </a:t>
            </a:r>
            <a:r>
              <a:rPr lang="en-US" sz="4000" b="1" dirty="0" err="1" smtClean="0">
                <a:solidFill>
                  <a:srgbClr val="FF0000"/>
                </a:solidFill>
              </a:rPr>
              <a:t>suy</a:t>
            </a:r>
            <a:r>
              <a:rPr lang="en-US" sz="4000" b="1" dirty="0" smtClean="0">
                <a:solidFill>
                  <a:srgbClr val="FF0000"/>
                </a:solidFill>
              </a:rPr>
              <a:t> </a:t>
            </a:r>
            <a:r>
              <a:rPr lang="en-US" sz="4000" b="1" dirty="0" err="1" smtClean="0">
                <a:solidFill>
                  <a:srgbClr val="FF0000"/>
                </a:solidFill>
              </a:rPr>
              <a:t>thoái</a:t>
            </a:r>
            <a:r>
              <a:rPr lang="en-US" sz="4000" b="1" dirty="0" smtClean="0">
                <a:solidFill>
                  <a:srgbClr val="FF0000"/>
                </a:solidFill>
              </a:rPr>
              <a:t> </a:t>
            </a:r>
            <a:r>
              <a:rPr lang="en-US" sz="4000" b="1" dirty="0" err="1" smtClean="0">
                <a:solidFill>
                  <a:srgbClr val="FF0000"/>
                </a:solidFill>
              </a:rPr>
              <a:t>về</a:t>
            </a:r>
            <a:r>
              <a:rPr lang="en-US" sz="4000" b="1" dirty="0" smtClean="0">
                <a:solidFill>
                  <a:srgbClr val="FF0000"/>
                </a:solidFill>
              </a:rPr>
              <a:t> </a:t>
            </a:r>
            <a:r>
              <a:rPr lang="en-US" sz="4000" b="1" dirty="0" err="1" smtClean="0">
                <a:solidFill>
                  <a:srgbClr val="FF0000"/>
                </a:solidFill>
              </a:rPr>
              <a:t>tư</a:t>
            </a:r>
            <a:r>
              <a:rPr lang="en-US" sz="4000" b="1" dirty="0" smtClean="0">
                <a:solidFill>
                  <a:srgbClr val="FF0000"/>
                </a:solidFill>
              </a:rPr>
              <a:t> </a:t>
            </a:r>
            <a:r>
              <a:rPr lang="en-US" sz="4000" b="1" dirty="0" err="1" smtClean="0">
                <a:solidFill>
                  <a:srgbClr val="FF0000"/>
                </a:solidFill>
              </a:rPr>
              <a:t>tưởng</a:t>
            </a:r>
            <a:r>
              <a:rPr lang="en-US" sz="4000" b="1" dirty="0" smtClean="0">
                <a:solidFill>
                  <a:srgbClr val="FF0000"/>
                </a:solidFill>
              </a:rPr>
              <a:t> </a:t>
            </a:r>
            <a:r>
              <a:rPr lang="en-US" sz="4000" b="1" dirty="0" err="1" smtClean="0">
                <a:solidFill>
                  <a:srgbClr val="FF0000"/>
                </a:solidFill>
              </a:rPr>
              <a:t>chính</a:t>
            </a:r>
            <a:r>
              <a:rPr lang="en-US" sz="4000" b="1" dirty="0" smtClean="0">
                <a:solidFill>
                  <a:srgbClr val="FF0000"/>
                </a:solidFill>
              </a:rPr>
              <a:t> </a:t>
            </a:r>
            <a:r>
              <a:rPr lang="en-US" sz="4000" b="1" dirty="0" err="1" smtClean="0">
                <a:solidFill>
                  <a:srgbClr val="FF0000"/>
                </a:solidFill>
              </a:rPr>
              <a:t>trị</a:t>
            </a:r>
            <a:r>
              <a:rPr lang="en-US" sz="4000" b="1" dirty="0" smtClean="0">
                <a:solidFill>
                  <a:srgbClr val="FF0000"/>
                </a:solidFill>
              </a:rPr>
              <a:t>, </a:t>
            </a:r>
            <a:r>
              <a:rPr lang="en-US" sz="4000" b="1" dirty="0" err="1" smtClean="0">
                <a:solidFill>
                  <a:srgbClr val="FF0000"/>
                </a:solidFill>
              </a:rPr>
              <a:t>đạo</a:t>
            </a:r>
            <a:r>
              <a:rPr lang="en-US" sz="4000" b="1" dirty="0" smtClean="0">
                <a:solidFill>
                  <a:srgbClr val="FF0000"/>
                </a:solidFill>
              </a:rPr>
              <a:t> </a:t>
            </a:r>
            <a:r>
              <a:rPr lang="en-US" sz="4000" b="1" dirty="0" err="1" smtClean="0">
                <a:solidFill>
                  <a:srgbClr val="FF0000"/>
                </a:solidFill>
              </a:rPr>
              <a:t>đức</a:t>
            </a:r>
            <a:r>
              <a:rPr lang="en-US" sz="4000" b="1" dirty="0" smtClean="0">
                <a:solidFill>
                  <a:srgbClr val="FF0000"/>
                </a:solidFill>
              </a:rPr>
              <a:t>, </a:t>
            </a:r>
            <a:r>
              <a:rPr lang="en-US" sz="4000" b="1" dirty="0" err="1" smtClean="0">
                <a:solidFill>
                  <a:srgbClr val="FF0000"/>
                </a:solidFill>
              </a:rPr>
              <a:t>lối</a:t>
            </a:r>
            <a:r>
              <a:rPr lang="en-US" sz="4000" b="1" dirty="0" smtClean="0">
                <a:solidFill>
                  <a:srgbClr val="FF0000"/>
                </a:solidFill>
              </a:rPr>
              <a:t> </a:t>
            </a:r>
            <a:r>
              <a:rPr lang="en-US" sz="4000" b="1" dirty="0" err="1" smtClean="0">
                <a:solidFill>
                  <a:srgbClr val="FF0000"/>
                </a:solidFill>
              </a:rPr>
              <a:t>sống</a:t>
            </a:r>
            <a:r>
              <a:rPr lang="en-US" sz="4000" b="1" dirty="0" smtClean="0">
                <a:solidFill>
                  <a:srgbClr val="FF0000"/>
                </a:solidFill>
              </a:rPr>
              <a:t> </a:t>
            </a:r>
            <a:r>
              <a:rPr lang="en-US" sz="4000" b="1" dirty="0" err="1" smtClean="0">
                <a:solidFill>
                  <a:srgbClr val="FF0000"/>
                </a:solidFill>
              </a:rPr>
              <a:t>của</a:t>
            </a:r>
            <a:r>
              <a:rPr lang="en-US" sz="4000" b="1" dirty="0" smtClean="0">
                <a:solidFill>
                  <a:srgbClr val="FF0000"/>
                </a:solidFill>
              </a:rPr>
              <a:t> </a:t>
            </a:r>
            <a:r>
              <a:rPr lang="en-US" sz="4000" b="1" dirty="0" err="1" smtClean="0">
                <a:solidFill>
                  <a:srgbClr val="FF0000"/>
                </a:solidFill>
              </a:rPr>
              <a:t>một</a:t>
            </a:r>
            <a:r>
              <a:rPr lang="en-US" sz="4000" b="1" dirty="0" smtClean="0">
                <a:solidFill>
                  <a:srgbClr val="FF0000"/>
                </a:solidFill>
              </a:rPr>
              <a:t> </a:t>
            </a:r>
            <a:r>
              <a:rPr lang="en-US" sz="4000" b="1" dirty="0" err="1" smtClean="0">
                <a:solidFill>
                  <a:srgbClr val="FF0000"/>
                </a:solidFill>
              </a:rPr>
              <a:t>bộ</a:t>
            </a:r>
            <a:r>
              <a:rPr lang="en-US" sz="4000" b="1" dirty="0" smtClean="0">
                <a:solidFill>
                  <a:srgbClr val="FF0000"/>
                </a:solidFill>
              </a:rPr>
              <a:t> </a:t>
            </a:r>
            <a:r>
              <a:rPr lang="en-US" sz="4000" b="1" dirty="0" err="1" smtClean="0">
                <a:solidFill>
                  <a:srgbClr val="FF0000"/>
                </a:solidFill>
              </a:rPr>
              <a:t>phận</a:t>
            </a:r>
            <a:r>
              <a:rPr lang="en-US" sz="4000" b="1" dirty="0" smtClean="0">
                <a:solidFill>
                  <a:srgbClr val="FF0000"/>
                </a:solidFill>
              </a:rPr>
              <a:t> </a:t>
            </a:r>
            <a:r>
              <a:rPr lang="en-US" sz="4000" b="1" dirty="0" err="1" smtClean="0">
                <a:solidFill>
                  <a:srgbClr val="FF0000"/>
                </a:solidFill>
              </a:rPr>
              <a:t>không</a:t>
            </a:r>
            <a:r>
              <a:rPr lang="en-US" sz="4000" b="1" dirty="0" smtClean="0">
                <a:solidFill>
                  <a:srgbClr val="FF0000"/>
                </a:solidFill>
              </a:rPr>
              <a:t> </a:t>
            </a:r>
            <a:r>
              <a:rPr lang="en-US" sz="4000" b="1" dirty="0" err="1" smtClean="0">
                <a:solidFill>
                  <a:srgbClr val="FF0000"/>
                </a:solidFill>
              </a:rPr>
              <a:t>nhỏ</a:t>
            </a:r>
            <a:r>
              <a:rPr lang="en-US" sz="4000" b="1" dirty="0" smtClean="0">
                <a:solidFill>
                  <a:srgbClr val="FF0000"/>
                </a:solidFill>
              </a:rPr>
              <a:t> </a:t>
            </a:r>
            <a:r>
              <a:rPr lang="en-US" sz="4000" b="1" dirty="0" err="1" smtClean="0">
                <a:solidFill>
                  <a:srgbClr val="FF0000"/>
                </a:solidFill>
              </a:rPr>
              <a:t>cán</a:t>
            </a:r>
            <a:r>
              <a:rPr lang="en-US" sz="4000" b="1" dirty="0" smtClean="0">
                <a:solidFill>
                  <a:srgbClr val="FF0000"/>
                </a:solidFill>
              </a:rPr>
              <a:t> </a:t>
            </a:r>
            <a:r>
              <a:rPr lang="en-US" sz="4000" b="1" dirty="0" err="1" smtClean="0">
                <a:solidFill>
                  <a:srgbClr val="FF0000"/>
                </a:solidFill>
              </a:rPr>
              <a:t>bộ</a:t>
            </a:r>
            <a:r>
              <a:rPr lang="en-US" sz="4000" b="1" dirty="0" smtClean="0">
                <a:solidFill>
                  <a:srgbClr val="FF0000"/>
                </a:solidFill>
              </a:rPr>
              <a:t>, </a:t>
            </a:r>
            <a:r>
              <a:rPr lang="en-US" sz="4000" b="1" dirty="0" err="1" smtClean="0">
                <a:solidFill>
                  <a:srgbClr val="FF0000"/>
                </a:solidFill>
              </a:rPr>
              <a:t>đảng</a:t>
            </a:r>
            <a:r>
              <a:rPr lang="en-US" sz="4000" b="1" dirty="0" smtClean="0">
                <a:solidFill>
                  <a:srgbClr val="FF0000"/>
                </a:solidFill>
              </a:rPr>
              <a:t> </a:t>
            </a:r>
            <a:r>
              <a:rPr lang="en-US" sz="4000" b="1" dirty="0" err="1" smtClean="0">
                <a:solidFill>
                  <a:srgbClr val="FF0000"/>
                </a:solidFill>
              </a:rPr>
              <a:t>viên</a:t>
            </a:r>
            <a:r>
              <a:rPr lang="en-US" sz="4000" b="1" dirty="0" smtClean="0">
                <a:solidFill>
                  <a:srgbClr val="FF0000"/>
                </a:solidFill>
              </a:rPr>
              <a:t> </a:t>
            </a:r>
            <a:r>
              <a:rPr lang="en-US" sz="4000" b="1" dirty="0" err="1" smtClean="0">
                <a:solidFill>
                  <a:srgbClr val="FF0000"/>
                </a:solidFill>
              </a:rPr>
              <a:t>trước</a:t>
            </a:r>
            <a:r>
              <a:rPr lang="en-US" sz="4000" b="1" dirty="0" smtClean="0">
                <a:solidFill>
                  <a:srgbClr val="FF0000"/>
                </a:solidFill>
              </a:rPr>
              <a:t> </a:t>
            </a:r>
            <a:r>
              <a:rPr lang="en-US" sz="4000" b="1" dirty="0" err="1" smtClean="0">
                <a:solidFill>
                  <a:srgbClr val="FF0000"/>
                </a:solidFill>
              </a:rPr>
              <a:t>hết</a:t>
            </a:r>
            <a:r>
              <a:rPr lang="en-US" sz="4000" b="1" dirty="0" smtClean="0">
                <a:solidFill>
                  <a:srgbClr val="FF0000"/>
                </a:solidFill>
              </a:rPr>
              <a:t> </a:t>
            </a:r>
            <a:r>
              <a:rPr lang="en-US" sz="4000" b="1" dirty="0" err="1" smtClean="0">
                <a:solidFill>
                  <a:srgbClr val="FF0000"/>
                </a:solidFill>
              </a:rPr>
              <a:t>là</a:t>
            </a:r>
            <a:r>
              <a:rPr lang="en-US" sz="4000" b="1" dirty="0" smtClean="0">
                <a:solidFill>
                  <a:srgbClr val="FF0000"/>
                </a:solidFill>
              </a:rPr>
              <a:t> </a:t>
            </a:r>
            <a:r>
              <a:rPr lang="en-US" sz="4000" b="1" dirty="0" err="1" smtClean="0">
                <a:solidFill>
                  <a:srgbClr val="FF0000"/>
                </a:solidFill>
              </a:rPr>
              <a:t>cán</a:t>
            </a:r>
            <a:r>
              <a:rPr lang="en-US" sz="4000" b="1" dirty="0" smtClean="0">
                <a:solidFill>
                  <a:srgbClr val="FF0000"/>
                </a:solidFill>
              </a:rPr>
              <a:t> </a:t>
            </a:r>
            <a:r>
              <a:rPr lang="en-US" sz="4000" b="1" dirty="0" err="1" smtClean="0">
                <a:solidFill>
                  <a:srgbClr val="FF0000"/>
                </a:solidFill>
              </a:rPr>
              <a:t>bộ</a:t>
            </a:r>
            <a:r>
              <a:rPr lang="en-US" sz="4000" b="1" dirty="0" smtClean="0">
                <a:solidFill>
                  <a:srgbClr val="FF0000"/>
                </a:solidFill>
              </a:rPr>
              <a:t> </a:t>
            </a:r>
            <a:r>
              <a:rPr lang="en-US" sz="4000" b="1" dirty="0" err="1" smtClean="0">
                <a:solidFill>
                  <a:srgbClr val="FF0000"/>
                </a:solidFill>
              </a:rPr>
              <a:t>lãnh</a:t>
            </a:r>
            <a:r>
              <a:rPr lang="en-US" sz="4000" b="1" dirty="0" smtClean="0">
                <a:solidFill>
                  <a:srgbClr val="FF0000"/>
                </a:solidFill>
              </a:rPr>
              <a:t> </a:t>
            </a:r>
            <a:r>
              <a:rPr lang="en-US" sz="4000" b="1" dirty="0" err="1" smtClean="0">
                <a:solidFill>
                  <a:srgbClr val="FF0000"/>
                </a:solidFill>
              </a:rPr>
              <a:t>đạo</a:t>
            </a:r>
            <a:r>
              <a:rPr lang="en-US" sz="4000" b="1" dirty="0" smtClean="0">
                <a:solidFill>
                  <a:srgbClr val="FF0000"/>
                </a:solidFill>
              </a:rPr>
              <a:t>, </a:t>
            </a:r>
            <a:r>
              <a:rPr lang="en-US" sz="4000" b="1" dirty="0" err="1" smtClean="0">
                <a:solidFill>
                  <a:srgbClr val="FF0000"/>
                </a:solidFill>
              </a:rPr>
              <a:t>quản</a:t>
            </a:r>
            <a:r>
              <a:rPr lang="en-US" sz="4000" b="1" dirty="0" smtClean="0">
                <a:solidFill>
                  <a:srgbClr val="FF0000"/>
                </a:solidFill>
              </a:rPr>
              <a:t> </a:t>
            </a:r>
            <a:r>
              <a:rPr lang="en-US" sz="4000" b="1" dirty="0" err="1" smtClean="0">
                <a:solidFill>
                  <a:srgbClr val="FF0000"/>
                </a:solidFill>
              </a:rPr>
              <a:t>lý</a:t>
            </a:r>
            <a:r>
              <a:rPr lang="en-US" sz="4000" b="1" dirty="0" smtClean="0">
                <a:solidFill>
                  <a:srgbClr val="FF0000"/>
                </a:solidFill>
              </a:rPr>
              <a:t> </a:t>
            </a:r>
            <a:r>
              <a:rPr lang="en-US" sz="4000" b="1" dirty="0" err="1" smtClean="0">
                <a:solidFill>
                  <a:srgbClr val="FF0000"/>
                </a:solidFill>
              </a:rPr>
              <a:t>các</a:t>
            </a:r>
            <a:r>
              <a:rPr lang="en-US" sz="4000" b="1" dirty="0" smtClean="0">
                <a:solidFill>
                  <a:srgbClr val="FF0000"/>
                </a:solidFill>
              </a:rPr>
              <a:t> </a:t>
            </a:r>
            <a:r>
              <a:rPr lang="en-US" sz="4000" b="1" dirty="0" err="1" smtClean="0">
                <a:solidFill>
                  <a:srgbClr val="FF0000"/>
                </a:solidFill>
              </a:rPr>
              <a:t>cấp</a:t>
            </a:r>
            <a:r>
              <a:rPr lang="en-US" sz="4000" b="1" dirty="0" smtClean="0">
                <a:solidFill>
                  <a:srgbClr val="FF0000"/>
                </a:solidFill>
              </a:rPr>
              <a:t> </a:t>
            </a:r>
            <a:r>
              <a:rPr lang="en-US" sz="4000" b="1" dirty="0" err="1" smtClean="0">
                <a:solidFill>
                  <a:srgbClr val="FF0000"/>
                </a:solidFill>
              </a:rPr>
              <a:t>là</a:t>
            </a:r>
            <a:r>
              <a:rPr lang="en-US" sz="4000" b="1" dirty="0" smtClean="0">
                <a:solidFill>
                  <a:srgbClr val="FF0000"/>
                </a:solidFill>
              </a:rPr>
              <a:t> </a:t>
            </a:r>
            <a:r>
              <a:rPr lang="en-US" sz="4000" b="1" dirty="0" err="1" smtClean="0">
                <a:solidFill>
                  <a:srgbClr val="FF0000"/>
                </a:solidFill>
              </a:rPr>
              <a:t>trọng</a:t>
            </a:r>
            <a:r>
              <a:rPr lang="en-US" sz="4000" b="1" dirty="0" smtClean="0">
                <a:solidFill>
                  <a:srgbClr val="FF0000"/>
                </a:solidFill>
              </a:rPr>
              <a:t> </a:t>
            </a:r>
            <a:r>
              <a:rPr lang="en-US" sz="4000" b="1" dirty="0" err="1" smtClean="0">
                <a:solidFill>
                  <a:srgbClr val="FF0000"/>
                </a:solidFill>
              </a:rPr>
              <a:t>tâm</a:t>
            </a:r>
            <a:r>
              <a:rPr lang="en-US" sz="4000" b="1" dirty="0" smtClean="0">
                <a:solidFill>
                  <a:srgbClr val="FF0000"/>
                </a:solidFill>
              </a:rPr>
              <a:t>, </a:t>
            </a:r>
            <a:r>
              <a:rPr lang="en-US" sz="4000" b="1" dirty="0" err="1" smtClean="0">
                <a:solidFill>
                  <a:srgbClr val="FF0000"/>
                </a:solidFill>
              </a:rPr>
              <a:t>xuyên</a:t>
            </a:r>
            <a:r>
              <a:rPr lang="en-US" sz="4000" b="1" dirty="0" smtClean="0">
                <a:solidFill>
                  <a:srgbClr val="FF0000"/>
                </a:solidFill>
              </a:rPr>
              <a:t> </a:t>
            </a:r>
            <a:r>
              <a:rPr lang="en-US" sz="4000" b="1" dirty="0" err="1" smtClean="0">
                <a:solidFill>
                  <a:srgbClr val="FF0000"/>
                </a:solidFill>
              </a:rPr>
              <a:t>suốt</a:t>
            </a:r>
            <a:r>
              <a:rPr lang="en-US" sz="4000" b="1" dirty="0" smtClean="0">
                <a:solidFill>
                  <a:srgbClr val="FF0000"/>
                </a:solidFill>
              </a:rPr>
              <a:t> </a:t>
            </a:r>
            <a:r>
              <a:rPr lang="en-US" sz="4000" b="1" dirty="0" err="1" smtClean="0">
                <a:solidFill>
                  <a:srgbClr val="FF0000"/>
                </a:solidFill>
              </a:rPr>
              <a:t>và</a:t>
            </a:r>
            <a:r>
              <a:rPr lang="en-US" sz="4000" b="1" dirty="0" smtClean="0">
                <a:solidFill>
                  <a:srgbClr val="FF0000"/>
                </a:solidFill>
              </a:rPr>
              <a:t> </a:t>
            </a:r>
            <a:r>
              <a:rPr lang="en-US" sz="4000" b="1" dirty="0" err="1" smtClean="0">
                <a:solidFill>
                  <a:srgbClr val="FF0000"/>
                </a:solidFill>
              </a:rPr>
              <a:t>cấp</a:t>
            </a:r>
            <a:r>
              <a:rPr lang="en-US" sz="4000" b="1" dirty="0" smtClean="0">
                <a:solidFill>
                  <a:srgbClr val="FF0000"/>
                </a:solidFill>
              </a:rPr>
              <a:t> </a:t>
            </a:r>
            <a:r>
              <a:rPr lang="en-US" sz="4000" b="1" dirty="0" err="1" smtClean="0">
                <a:solidFill>
                  <a:srgbClr val="FF0000"/>
                </a:solidFill>
              </a:rPr>
              <a:t>bách</a:t>
            </a:r>
            <a:r>
              <a:rPr lang="en-US" sz="4000" b="1" dirty="0" smtClean="0">
                <a:solidFill>
                  <a:srgbClr val="FF0000"/>
                </a:solidFill>
              </a:rPr>
              <a:t> </a:t>
            </a:r>
            <a:r>
              <a:rPr lang="en-US" sz="4000" b="1" dirty="0" err="1" smtClean="0">
                <a:solidFill>
                  <a:srgbClr val="FF0000"/>
                </a:solidFill>
              </a:rPr>
              <a:t>nhất</a:t>
            </a:r>
            <a:r>
              <a:rPr lang="en-US" sz="4000" b="1" dirty="0" smtClean="0">
                <a:solidFill>
                  <a:srgbClr val="FF0000"/>
                </a:solidFill>
              </a:rPr>
              <a:t>.</a:t>
            </a:r>
            <a:endParaRPr lang="en-US" sz="4000" b="1" dirty="0">
              <a:solidFill>
                <a:srgbClr val="FF0000"/>
              </a:solidFill>
            </a:endParaRPr>
          </a:p>
        </p:txBody>
      </p:sp>
      <p:sp>
        <p:nvSpPr>
          <p:cNvPr id="4" name="Slide Number Placeholder 3"/>
          <p:cNvSpPr>
            <a:spLocks noGrp="1"/>
          </p:cNvSpPr>
          <p:nvPr>
            <p:ph type="sldNum" sz="quarter" idx="12"/>
          </p:nvPr>
        </p:nvSpPr>
        <p:spPr/>
        <p:txBody>
          <a:bodyPr/>
          <a:lstStyle/>
          <a:p>
            <a:pPr>
              <a:defRPr/>
            </a:pPr>
            <a:fld id="{F33315F7-A60F-46A5-AF20-B068F0DD8EA1}" type="slidenum">
              <a:rPr lang="en-US"/>
              <a:pPr>
                <a:defRPr/>
              </a:pPr>
              <a:t>8</a:t>
            </a:fld>
            <a:endParaRPr lang="en-US"/>
          </a:p>
        </p:txBody>
      </p:sp>
      <p:sp>
        <p:nvSpPr>
          <p:cNvPr id="5" name="TextBox 4"/>
          <p:cNvSpPr txBox="1"/>
          <p:nvPr/>
        </p:nvSpPr>
        <p:spPr>
          <a:xfrm>
            <a:off x="-20638" y="4194175"/>
            <a:ext cx="12192001" cy="1938338"/>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lgn="just" fontAlgn="auto">
              <a:spcBef>
                <a:spcPts val="0"/>
              </a:spcBef>
              <a:spcAft>
                <a:spcPts val="0"/>
              </a:spcAft>
              <a:defRPr/>
            </a:pPr>
            <a:r>
              <a:rPr lang="en-US" sz="4000" b="1" dirty="0" err="1">
                <a:solidFill>
                  <a:schemeClr val="tx1"/>
                </a:solidFill>
              </a:rPr>
              <a:t>Để</a:t>
            </a:r>
            <a:r>
              <a:rPr lang="en-US" sz="4000" b="1" dirty="0">
                <a:solidFill>
                  <a:schemeClr val="tx1"/>
                </a:solidFill>
              </a:rPr>
              <a:t> </a:t>
            </a:r>
            <a:r>
              <a:rPr lang="en-US" sz="4000" b="1" dirty="0" err="1">
                <a:solidFill>
                  <a:schemeClr val="tx1"/>
                </a:solidFill>
              </a:rPr>
              <a:t>giải</a:t>
            </a:r>
            <a:r>
              <a:rPr lang="en-US" sz="4000" b="1" dirty="0">
                <a:solidFill>
                  <a:schemeClr val="tx1"/>
                </a:solidFill>
              </a:rPr>
              <a:t> </a:t>
            </a:r>
            <a:r>
              <a:rPr lang="en-US" sz="4000" b="1" dirty="0" err="1">
                <a:solidFill>
                  <a:schemeClr val="tx1"/>
                </a:solidFill>
              </a:rPr>
              <a:t>quyết</a:t>
            </a:r>
            <a:r>
              <a:rPr lang="en-US" sz="4000" b="1" dirty="0">
                <a:solidFill>
                  <a:schemeClr val="tx1"/>
                </a:solidFill>
              </a:rPr>
              <a:t> 03 </a:t>
            </a:r>
            <a:r>
              <a:rPr lang="en-US" sz="4000" b="1" dirty="0" err="1">
                <a:solidFill>
                  <a:schemeClr val="tx1"/>
                </a:solidFill>
              </a:rPr>
              <a:t>vấn</a:t>
            </a:r>
            <a:r>
              <a:rPr lang="en-US" sz="4000" b="1" dirty="0">
                <a:solidFill>
                  <a:schemeClr val="tx1"/>
                </a:solidFill>
              </a:rPr>
              <a:t> </a:t>
            </a:r>
            <a:r>
              <a:rPr lang="en-US" sz="4000" b="1" dirty="0" err="1">
                <a:solidFill>
                  <a:schemeClr val="tx1"/>
                </a:solidFill>
              </a:rPr>
              <a:t>đề</a:t>
            </a:r>
            <a:r>
              <a:rPr lang="en-US" sz="4000" b="1" dirty="0">
                <a:solidFill>
                  <a:schemeClr val="tx1"/>
                </a:solidFill>
              </a:rPr>
              <a:t> </a:t>
            </a:r>
            <a:r>
              <a:rPr lang="en-US" sz="4000" b="1" dirty="0" err="1">
                <a:solidFill>
                  <a:schemeClr val="tx1"/>
                </a:solidFill>
              </a:rPr>
              <a:t>cấp</a:t>
            </a:r>
            <a:r>
              <a:rPr lang="en-US" sz="4000" b="1" dirty="0">
                <a:solidFill>
                  <a:schemeClr val="tx1"/>
                </a:solidFill>
              </a:rPr>
              <a:t> </a:t>
            </a:r>
            <a:r>
              <a:rPr lang="en-US" sz="4000" b="1" dirty="0" err="1">
                <a:solidFill>
                  <a:schemeClr val="tx1"/>
                </a:solidFill>
              </a:rPr>
              <a:t>bách</a:t>
            </a:r>
            <a:r>
              <a:rPr lang="en-US" sz="4000" b="1" dirty="0">
                <a:solidFill>
                  <a:schemeClr val="tx1"/>
                </a:solidFill>
              </a:rPr>
              <a:t> </a:t>
            </a:r>
            <a:r>
              <a:rPr lang="en-US" sz="4000" b="1" dirty="0" err="1">
                <a:solidFill>
                  <a:schemeClr val="tx1"/>
                </a:solidFill>
              </a:rPr>
              <a:t>nêu</a:t>
            </a:r>
            <a:r>
              <a:rPr lang="en-US" sz="4000" b="1" dirty="0">
                <a:solidFill>
                  <a:schemeClr val="tx1"/>
                </a:solidFill>
              </a:rPr>
              <a:t> </a:t>
            </a:r>
            <a:r>
              <a:rPr lang="en-US" sz="4000" b="1" dirty="0" err="1">
                <a:solidFill>
                  <a:schemeClr val="tx1"/>
                </a:solidFill>
              </a:rPr>
              <a:t>trên</a:t>
            </a:r>
            <a:r>
              <a:rPr lang="en-US" sz="4000" b="1" dirty="0">
                <a:solidFill>
                  <a:schemeClr val="tx1"/>
                </a:solidFill>
              </a:rPr>
              <a:t>, </a:t>
            </a:r>
            <a:r>
              <a:rPr lang="en-US" sz="4000" b="1" dirty="0" err="1">
                <a:solidFill>
                  <a:schemeClr val="tx1"/>
                </a:solidFill>
              </a:rPr>
              <a:t>Trung</a:t>
            </a:r>
            <a:r>
              <a:rPr lang="en-US" sz="4000" b="1" dirty="0">
                <a:solidFill>
                  <a:schemeClr val="tx1"/>
                </a:solidFill>
              </a:rPr>
              <a:t> </a:t>
            </a:r>
            <a:r>
              <a:rPr lang="en-US" sz="4000" b="1" dirty="0" err="1">
                <a:solidFill>
                  <a:schemeClr val="tx1"/>
                </a:solidFill>
              </a:rPr>
              <a:t>ương</a:t>
            </a:r>
            <a:r>
              <a:rPr lang="en-US" sz="4000" b="1" dirty="0">
                <a:solidFill>
                  <a:schemeClr val="tx1"/>
                </a:solidFill>
              </a:rPr>
              <a:t> </a:t>
            </a:r>
            <a:r>
              <a:rPr lang="en-US" sz="4000" b="1" dirty="0" err="1">
                <a:solidFill>
                  <a:schemeClr val="tx1"/>
                </a:solidFill>
              </a:rPr>
              <a:t>đề</a:t>
            </a:r>
            <a:r>
              <a:rPr lang="en-US" sz="4000" b="1" dirty="0">
                <a:solidFill>
                  <a:schemeClr val="tx1"/>
                </a:solidFill>
              </a:rPr>
              <a:t> </a:t>
            </a:r>
            <a:r>
              <a:rPr lang="en-US" sz="4000" b="1" dirty="0" err="1">
                <a:solidFill>
                  <a:schemeClr val="tx1"/>
                </a:solidFill>
              </a:rPr>
              <a:t>ra</a:t>
            </a:r>
            <a:r>
              <a:rPr lang="en-US" sz="4000" b="1" dirty="0">
                <a:solidFill>
                  <a:schemeClr val="tx1"/>
                </a:solidFill>
              </a:rPr>
              <a:t> 04 </a:t>
            </a:r>
            <a:r>
              <a:rPr lang="en-US" sz="4000" b="1" dirty="0" err="1">
                <a:solidFill>
                  <a:schemeClr val="tx1"/>
                </a:solidFill>
              </a:rPr>
              <a:t>nhóm</a:t>
            </a:r>
            <a:r>
              <a:rPr lang="en-US" sz="4000" b="1" dirty="0">
                <a:solidFill>
                  <a:schemeClr val="tx1"/>
                </a:solidFill>
              </a:rPr>
              <a:t> </a:t>
            </a:r>
            <a:r>
              <a:rPr lang="en-US" sz="4000" b="1" dirty="0" err="1">
                <a:solidFill>
                  <a:schemeClr val="tx1"/>
                </a:solidFill>
              </a:rPr>
              <a:t>giải</a:t>
            </a:r>
            <a:r>
              <a:rPr lang="en-US" sz="4000" b="1" dirty="0">
                <a:solidFill>
                  <a:schemeClr val="tx1"/>
                </a:solidFill>
              </a:rPr>
              <a:t> </a:t>
            </a:r>
            <a:r>
              <a:rPr lang="en-US" sz="4000" b="1" dirty="0" err="1">
                <a:solidFill>
                  <a:schemeClr val="tx1"/>
                </a:solidFill>
              </a:rPr>
              <a:t>pháp</a:t>
            </a:r>
            <a:r>
              <a:rPr lang="en-US" sz="4000" b="1" dirty="0">
                <a:solidFill>
                  <a:schemeClr val="tx1"/>
                </a:solidFill>
              </a:rPr>
              <a:t> </a:t>
            </a:r>
            <a:r>
              <a:rPr lang="en-US" sz="4000" b="1" dirty="0" err="1">
                <a:solidFill>
                  <a:schemeClr val="tx1"/>
                </a:solidFill>
              </a:rPr>
              <a:t>cơ</a:t>
            </a:r>
            <a:r>
              <a:rPr lang="en-US" sz="4000" b="1" dirty="0">
                <a:solidFill>
                  <a:schemeClr val="tx1"/>
                </a:solidFill>
              </a:rPr>
              <a:t> </a:t>
            </a:r>
            <a:r>
              <a:rPr lang="en-US" sz="4000" b="1" dirty="0" err="1">
                <a:solidFill>
                  <a:schemeClr val="tx1"/>
                </a:solidFill>
              </a:rPr>
              <a:t>bản</a:t>
            </a:r>
            <a:r>
              <a:rPr lang="en-US" sz="4000" b="1" dirty="0">
                <a:solidFill>
                  <a:schemeClr val="tx1"/>
                </a:solidFill>
              </a:rPr>
              <a:t>, </a:t>
            </a:r>
            <a:r>
              <a:rPr lang="en-US" sz="4000" b="1" dirty="0" err="1">
                <a:solidFill>
                  <a:schemeClr val="tx1"/>
                </a:solidFill>
              </a:rPr>
              <a:t>đồng</a:t>
            </a:r>
            <a:r>
              <a:rPr lang="en-US" sz="4000" b="1" dirty="0">
                <a:solidFill>
                  <a:schemeClr val="tx1"/>
                </a:solidFill>
              </a:rPr>
              <a:t> </a:t>
            </a:r>
            <a:r>
              <a:rPr lang="en-US" sz="4000" b="1" dirty="0" err="1">
                <a:solidFill>
                  <a:schemeClr val="tx1"/>
                </a:solidFill>
              </a:rPr>
              <a:t>bộ</a:t>
            </a:r>
            <a:r>
              <a:rPr lang="en-US" sz="4000" b="1" dirty="0">
                <a:solidFill>
                  <a:schemeClr val="tx1"/>
                </a:solidFill>
              </a:rPr>
              <a:t> </a:t>
            </a:r>
            <a:r>
              <a:rPr lang="en-US" sz="4000" b="1" dirty="0" err="1">
                <a:solidFill>
                  <a:schemeClr val="tx1"/>
                </a:solidFill>
              </a:rPr>
              <a:t>để</a:t>
            </a:r>
            <a:r>
              <a:rPr lang="en-US" sz="4000" b="1" dirty="0">
                <a:solidFill>
                  <a:schemeClr val="tx1"/>
                </a:solidFill>
              </a:rPr>
              <a:t> </a:t>
            </a:r>
            <a:r>
              <a:rPr lang="en-US" sz="4000" b="1" dirty="0" err="1">
                <a:solidFill>
                  <a:schemeClr val="tx1"/>
                </a:solidFill>
              </a:rPr>
              <a:t>thực</a:t>
            </a:r>
            <a:r>
              <a:rPr lang="en-US" sz="4000" b="1" dirty="0">
                <a:solidFill>
                  <a:schemeClr val="tx1"/>
                </a:solidFill>
              </a:rPr>
              <a:t> </a:t>
            </a:r>
            <a:r>
              <a:rPr lang="en-US" sz="4000" b="1" dirty="0" err="1">
                <a:solidFill>
                  <a:schemeClr val="tx1"/>
                </a:solidFill>
              </a:rPr>
              <a:t>hiện</a:t>
            </a:r>
            <a:r>
              <a:rPr lang="en-US" sz="4000" b="1" dirty="0">
                <a:solidFill>
                  <a:schemeClr val="tx1"/>
                </a:solidFill>
              </a:rPr>
              <a:t> </a:t>
            </a:r>
            <a:r>
              <a:rPr lang="en-US" sz="4000" b="1" dirty="0" err="1">
                <a:solidFill>
                  <a:schemeClr val="tx1"/>
                </a:solidFill>
              </a:rPr>
              <a:t>là</a:t>
            </a:r>
            <a:r>
              <a:rPr lang="en-US" sz="4000" b="1" dirty="0">
                <a:solidFill>
                  <a:schemeClr val="tx1"/>
                </a:solidFill>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b="1" dirty="0" smtClean="0">
                <a:latin typeface="+mn-lt"/>
                <a:ea typeface="+mn-ea"/>
                <a:cs typeface="+mn-cs"/>
              </a:rPr>
              <a:t>4 </a:t>
            </a:r>
            <a:r>
              <a:rPr lang="en-US" b="1" dirty="0" err="1" smtClean="0">
                <a:latin typeface="+mn-lt"/>
                <a:ea typeface="+mn-ea"/>
                <a:cs typeface="+mn-cs"/>
              </a:rPr>
              <a:t>nhóm</a:t>
            </a:r>
            <a:r>
              <a:rPr lang="en-US" b="1" dirty="0" smtClean="0">
                <a:latin typeface="+mn-lt"/>
                <a:ea typeface="+mn-ea"/>
                <a:cs typeface="+mn-cs"/>
              </a:rPr>
              <a:t> </a:t>
            </a:r>
            <a:r>
              <a:rPr lang="en-US" b="1" dirty="0" err="1" smtClean="0">
                <a:latin typeface="+mn-lt"/>
                <a:ea typeface="+mn-ea"/>
                <a:cs typeface="+mn-cs"/>
              </a:rPr>
              <a:t>giải</a:t>
            </a:r>
            <a:r>
              <a:rPr lang="en-US" b="1" dirty="0" smtClean="0">
                <a:latin typeface="+mn-lt"/>
                <a:ea typeface="+mn-ea"/>
                <a:cs typeface="+mn-cs"/>
              </a:rPr>
              <a:t> </a:t>
            </a:r>
            <a:r>
              <a:rPr lang="en-US" b="1" dirty="0" err="1" smtClean="0">
                <a:latin typeface="+mn-lt"/>
                <a:ea typeface="+mn-ea"/>
                <a:cs typeface="+mn-cs"/>
              </a:rPr>
              <a:t>pháp</a:t>
            </a:r>
            <a:r>
              <a:rPr lang="en-US" b="1" dirty="0" smtClean="0">
                <a:latin typeface="+mn-lt"/>
                <a:ea typeface="+mn-ea"/>
                <a:cs typeface="+mn-cs"/>
              </a:rPr>
              <a:t> </a:t>
            </a:r>
            <a:endParaRPr lang="en-US" sz="6600" b="1" dirty="0"/>
          </a:p>
        </p:txBody>
      </p:sp>
      <p:sp>
        <p:nvSpPr>
          <p:cNvPr id="3" name="Content Placeholder 2"/>
          <p:cNvSpPr>
            <a:spLocks noGrp="1"/>
          </p:cNvSpPr>
          <p:nvPr>
            <p:ph idx="1"/>
          </p:nvPr>
        </p:nvSpPr>
        <p:spPr/>
        <p:txBody>
          <a:bodyPr rtlCol="0">
            <a:normAutofit lnSpcReduction="10000"/>
          </a:bodyPr>
          <a:lstStyle/>
          <a:p>
            <a:pPr marL="0" indent="0" eaLnBrk="1" fontAlgn="auto" hangingPunct="1">
              <a:spcAft>
                <a:spcPts val="0"/>
              </a:spcAft>
              <a:buFont typeface="Arial" panose="020B0604020202020204" pitchFamily="34" charset="0"/>
              <a:buNone/>
              <a:defRPr/>
            </a:pPr>
            <a:r>
              <a:rPr lang="en-US" sz="3600" b="1" dirty="0" smtClean="0">
                <a:solidFill>
                  <a:schemeClr val="tx1"/>
                </a:solidFill>
              </a:rPr>
              <a:t>(1) </a:t>
            </a:r>
            <a:r>
              <a:rPr lang="en-US" sz="3600" b="1" dirty="0" err="1" smtClean="0">
                <a:solidFill>
                  <a:schemeClr val="tx1"/>
                </a:solidFill>
              </a:rPr>
              <a:t>Nhóm</a:t>
            </a:r>
            <a:r>
              <a:rPr lang="en-US" sz="3600" b="1" dirty="0" smtClean="0">
                <a:solidFill>
                  <a:schemeClr val="tx1"/>
                </a:solidFill>
              </a:rPr>
              <a:t> </a:t>
            </a:r>
            <a:r>
              <a:rPr lang="en-US" sz="3600" b="1" dirty="0" err="1" smtClean="0">
                <a:solidFill>
                  <a:schemeClr val="tx1"/>
                </a:solidFill>
              </a:rPr>
              <a:t>giải</a:t>
            </a:r>
            <a:r>
              <a:rPr lang="en-US" sz="3600" b="1" dirty="0" smtClean="0">
                <a:solidFill>
                  <a:schemeClr val="tx1"/>
                </a:solidFill>
              </a:rPr>
              <a:t> </a:t>
            </a:r>
            <a:r>
              <a:rPr lang="en-US" sz="3600" b="1" dirty="0" err="1" smtClean="0">
                <a:solidFill>
                  <a:schemeClr val="tx1"/>
                </a:solidFill>
              </a:rPr>
              <a:t>pháp</a:t>
            </a:r>
            <a:r>
              <a:rPr lang="en-US" sz="3600" b="1" dirty="0" smtClean="0">
                <a:solidFill>
                  <a:schemeClr val="tx1"/>
                </a:solidFill>
              </a:rPr>
              <a:t> </a:t>
            </a:r>
            <a:r>
              <a:rPr lang="en-US" sz="3600" b="1" dirty="0" err="1" smtClean="0">
                <a:solidFill>
                  <a:schemeClr val="tx1"/>
                </a:solidFill>
              </a:rPr>
              <a:t>về</a:t>
            </a:r>
            <a:r>
              <a:rPr lang="en-US" sz="3600" b="1" dirty="0" smtClean="0">
                <a:solidFill>
                  <a:schemeClr val="tx1"/>
                </a:solidFill>
              </a:rPr>
              <a:t> </a:t>
            </a:r>
            <a:r>
              <a:rPr lang="en-US" sz="3600" b="1" dirty="0" err="1" smtClean="0">
                <a:solidFill>
                  <a:schemeClr val="tx1"/>
                </a:solidFill>
              </a:rPr>
              <a:t>tự</a:t>
            </a:r>
            <a:r>
              <a:rPr lang="en-US" sz="3600" b="1" dirty="0" smtClean="0">
                <a:solidFill>
                  <a:schemeClr val="tx1"/>
                </a:solidFill>
              </a:rPr>
              <a:t> </a:t>
            </a:r>
            <a:r>
              <a:rPr lang="en-US" sz="3600" b="1" dirty="0" err="1" smtClean="0">
                <a:solidFill>
                  <a:schemeClr val="tx1"/>
                </a:solidFill>
              </a:rPr>
              <a:t>phê</a:t>
            </a:r>
            <a:r>
              <a:rPr lang="en-US" sz="3600" b="1" dirty="0" smtClean="0">
                <a:solidFill>
                  <a:schemeClr val="tx1"/>
                </a:solidFill>
              </a:rPr>
              <a:t> </a:t>
            </a:r>
            <a:r>
              <a:rPr lang="en-US" sz="3600" b="1" dirty="0" err="1" smtClean="0">
                <a:solidFill>
                  <a:schemeClr val="tx1"/>
                </a:solidFill>
              </a:rPr>
              <a:t>bình</a:t>
            </a:r>
            <a:r>
              <a:rPr lang="en-US" sz="3600" b="1" dirty="0" smtClean="0">
                <a:solidFill>
                  <a:schemeClr val="tx1"/>
                </a:solidFill>
              </a:rPr>
              <a:t> </a:t>
            </a:r>
            <a:r>
              <a:rPr lang="en-US" sz="3600" b="1" dirty="0" err="1" smtClean="0">
                <a:solidFill>
                  <a:schemeClr val="tx1"/>
                </a:solidFill>
              </a:rPr>
              <a:t>và</a:t>
            </a:r>
            <a:r>
              <a:rPr lang="en-US" sz="3600" b="1" dirty="0" smtClean="0">
                <a:solidFill>
                  <a:schemeClr val="tx1"/>
                </a:solidFill>
              </a:rPr>
              <a:t> </a:t>
            </a:r>
            <a:r>
              <a:rPr lang="en-US" sz="3600" b="1" dirty="0" err="1" smtClean="0">
                <a:solidFill>
                  <a:schemeClr val="tx1"/>
                </a:solidFill>
              </a:rPr>
              <a:t>phê</a:t>
            </a:r>
            <a:r>
              <a:rPr lang="en-US" sz="3600" b="1" dirty="0" smtClean="0">
                <a:solidFill>
                  <a:schemeClr val="tx1"/>
                </a:solidFill>
              </a:rPr>
              <a:t> </a:t>
            </a:r>
            <a:r>
              <a:rPr lang="en-US" sz="3600" b="1" dirty="0" err="1" smtClean="0">
                <a:solidFill>
                  <a:schemeClr val="tx1"/>
                </a:solidFill>
              </a:rPr>
              <a:t>bình</a:t>
            </a:r>
            <a:r>
              <a:rPr lang="en-US" sz="3600" b="1" dirty="0" smtClean="0">
                <a:solidFill>
                  <a:schemeClr val="tx1"/>
                </a:solidFill>
              </a:rPr>
              <a:t>, </a:t>
            </a:r>
            <a:r>
              <a:rPr lang="en-US" sz="3600" b="1" dirty="0" err="1" smtClean="0">
                <a:solidFill>
                  <a:schemeClr val="tx1"/>
                </a:solidFill>
              </a:rPr>
              <a:t>nêu</a:t>
            </a:r>
            <a:r>
              <a:rPr lang="en-US" sz="3600" b="1" dirty="0" smtClean="0">
                <a:solidFill>
                  <a:schemeClr val="tx1"/>
                </a:solidFill>
              </a:rPr>
              <a:t> </a:t>
            </a:r>
            <a:r>
              <a:rPr lang="en-US" sz="3600" b="1" dirty="0" err="1" smtClean="0">
                <a:solidFill>
                  <a:schemeClr val="tx1"/>
                </a:solidFill>
              </a:rPr>
              <a:t>cao</a:t>
            </a:r>
            <a:r>
              <a:rPr lang="en-US" sz="3600" b="1" dirty="0" smtClean="0">
                <a:solidFill>
                  <a:schemeClr val="tx1"/>
                </a:solidFill>
              </a:rPr>
              <a:t> </a:t>
            </a:r>
            <a:r>
              <a:rPr lang="en-US" sz="3600" b="1" dirty="0" err="1" smtClean="0">
                <a:solidFill>
                  <a:schemeClr val="tx1"/>
                </a:solidFill>
              </a:rPr>
              <a:t>tính</a:t>
            </a:r>
            <a:r>
              <a:rPr lang="en-US" sz="3600" b="1" dirty="0" smtClean="0">
                <a:solidFill>
                  <a:schemeClr val="tx1"/>
                </a:solidFill>
              </a:rPr>
              <a:t> </a:t>
            </a:r>
            <a:r>
              <a:rPr lang="en-US" sz="3600" b="1" dirty="0" err="1" smtClean="0">
                <a:solidFill>
                  <a:schemeClr val="tx1"/>
                </a:solidFill>
              </a:rPr>
              <a:t>tiền</a:t>
            </a:r>
            <a:r>
              <a:rPr lang="en-US" sz="3600" b="1" dirty="0" smtClean="0">
                <a:solidFill>
                  <a:schemeClr val="tx1"/>
                </a:solidFill>
              </a:rPr>
              <a:t> </a:t>
            </a:r>
            <a:r>
              <a:rPr lang="en-US" sz="3600" b="1" dirty="0" err="1" smtClean="0">
                <a:solidFill>
                  <a:schemeClr val="tx1"/>
                </a:solidFill>
              </a:rPr>
              <a:t>phong</a:t>
            </a:r>
            <a:r>
              <a:rPr lang="en-US" sz="3600" b="1" dirty="0" smtClean="0">
                <a:solidFill>
                  <a:schemeClr val="tx1"/>
                </a:solidFill>
              </a:rPr>
              <a:t> </a:t>
            </a:r>
            <a:r>
              <a:rPr lang="en-US" sz="3600" b="1" dirty="0" err="1" smtClean="0">
                <a:solidFill>
                  <a:schemeClr val="tx1"/>
                </a:solidFill>
              </a:rPr>
              <a:t>gương</a:t>
            </a:r>
            <a:r>
              <a:rPr lang="en-US" sz="3600" b="1" dirty="0" smtClean="0">
                <a:solidFill>
                  <a:schemeClr val="tx1"/>
                </a:solidFill>
              </a:rPr>
              <a:t> </a:t>
            </a:r>
            <a:r>
              <a:rPr lang="en-US" sz="3600" b="1" dirty="0" err="1" smtClean="0">
                <a:solidFill>
                  <a:schemeClr val="tx1"/>
                </a:solidFill>
              </a:rPr>
              <a:t>mẫu</a:t>
            </a:r>
            <a:r>
              <a:rPr lang="en-US" sz="3600" b="1" dirty="0" smtClean="0">
                <a:solidFill>
                  <a:schemeClr val="tx1"/>
                </a:solidFill>
              </a:rPr>
              <a:t> </a:t>
            </a:r>
            <a:r>
              <a:rPr lang="en-US" sz="3600" b="1" dirty="0" err="1" smtClean="0">
                <a:solidFill>
                  <a:schemeClr val="tx1"/>
                </a:solidFill>
              </a:rPr>
              <a:t>của</a:t>
            </a:r>
            <a:r>
              <a:rPr lang="en-US" sz="3600" b="1" dirty="0" smtClean="0">
                <a:solidFill>
                  <a:schemeClr val="tx1"/>
                </a:solidFill>
              </a:rPr>
              <a:t> </a:t>
            </a:r>
            <a:r>
              <a:rPr lang="en-US" sz="3600" b="1" dirty="0" err="1" smtClean="0">
                <a:solidFill>
                  <a:schemeClr val="tx1"/>
                </a:solidFill>
              </a:rPr>
              <a:t>cấp</a:t>
            </a:r>
            <a:r>
              <a:rPr lang="en-US" sz="3600" b="1" dirty="0" smtClean="0">
                <a:solidFill>
                  <a:schemeClr val="tx1"/>
                </a:solidFill>
              </a:rPr>
              <a:t> </a:t>
            </a:r>
            <a:r>
              <a:rPr lang="en-US" sz="3600" b="1" dirty="0" err="1" smtClean="0">
                <a:solidFill>
                  <a:schemeClr val="tx1"/>
                </a:solidFill>
              </a:rPr>
              <a:t>trên</a:t>
            </a:r>
            <a:r>
              <a:rPr lang="en-US" sz="3600" b="1" dirty="0" smtClean="0">
                <a:solidFill>
                  <a:schemeClr val="tx1"/>
                </a:solidFill>
              </a:rPr>
              <a:t>; </a:t>
            </a:r>
          </a:p>
          <a:p>
            <a:pPr marL="0" indent="0" eaLnBrk="1" fontAlgn="auto" hangingPunct="1">
              <a:spcAft>
                <a:spcPts val="0"/>
              </a:spcAft>
              <a:buFont typeface="Arial" panose="020B0604020202020204" pitchFamily="34" charset="0"/>
              <a:buNone/>
              <a:defRPr/>
            </a:pPr>
            <a:r>
              <a:rPr lang="en-US" sz="3600" b="1" dirty="0" smtClean="0">
                <a:solidFill>
                  <a:schemeClr val="tx1"/>
                </a:solidFill>
              </a:rPr>
              <a:t>(2) </a:t>
            </a:r>
            <a:r>
              <a:rPr lang="en-US" sz="3600" b="1" dirty="0" err="1" smtClean="0">
                <a:solidFill>
                  <a:schemeClr val="tx1"/>
                </a:solidFill>
              </a:rPr>
              <a:t>Nhóm</a:t>
            </a:r>
            <a:r>
              <a:rPr lang="en-US" sz="3600" b="1" dirty="0" smtClean="0">
                <a:solidFill>
                  <a:schemeClr val="tx1"/>
                </a:solidFill>
              </a:rPr>
              <a:t> </a:t>
            </a:r>
            <a:r>
              <a:rPr lang="en-US" sz="3600" b="1" dirty="0" err="1" smtClean="0">
                <a:solidFill>
                  <a:schemeClr val="tx1"/>
                </a:solidFill>
              </a:rPr>
              <a:t>giải</a:t>
            </a:r>
            <a:r>
              <a:rPr lang="en-US" sz="3600" b="1" dirty="0" smtClean="0">
                <a:solidFill>
                  <a:schemeClr val="tx1"/>
                </a:solidFill>
              </a:rPr>
              <a:t> </a:t>
            </a:r>
            <a:r>
              <a:rPr lang="en-US" sz="3600" b="1" dirty="0" err="1" smtClean="0">
                <a:solidFill>
                  <a:schemeClr val="tx1"/>
                </a:solidFill>
              </a:rPr>
              <a:t>pháp</a:t>
            </a:r>
            <a:r>
              <a:rPr lang="en-US" sz="3600" b="1" dirty="0" smtClean="0">
                <a:solidFill>
                  <a:schemeClr val="tx1"/>
                </a:solidFill>
              </a:rPr>
              <a:t> </a:t>
            </a:r>
            <a:r>
              <a:rPr lang="en-US" sz="3600" b="1" dirty="0" err="1" smtClean="0">
                <a:solidFill>
                  <a:schemeClr val="tx1"/>
                </a:solidFill>
              </a:rPr>
              <a:t>về</a:t>
            </a:r>
            <a:r>
              <a:rPr lang="en-US" sz="3600" b="1" dirty="0" smtClean="0">
                <a:solidFill>
                  <a:schemeClr val="tx1"/>
                </a:solidFill>
              </a:rPr>
              <a:t> </a:t>
            </a:r>
            <a:r>
              <a:rPr lang="en-US" sz="3600" b="1" dirty="0" err="1" smtClean="0">
                <a:solidFill>
                  <a:schemeClr val="tx1"/>
                </a:solidFill>
              </a:rPr>
              <a:t>tổ</a:t>
            </a:r>
            <a:r>
              <a:rPr lang="en-US" sz="3600" b="1" dirty="0" smtClean="0">
                <a:solidFill>
                  <a:schemeClr val="tx1"/>
                </a:solidFill>
              </a:rPr>
              <a:t> </a:t>
            </a:r>
            <a:r>
              <a:rPr lang="en-US" sz="3600" b="1" dirty="0" err="1" smtClean="0">
                <a:solidFill>
                  <a:schemeClr val="tx1"/>
                </a:solidFill>
              </a:rPr>
              <a:t>chức</a:t>
            </a:r>
            <a:r>
              <a:rPr lang="en-US" sz="3600" b="1" dirty="0" smtClean="0">
                <a:solidFill>
                  <a:schemeClr val="tx1"/>
                </a:solidFill>
              </a:rPr>
              <a:t>, </a:t>
            </a:r>
            <a:r>
              <a:rPr lang="en-US" sz="3600" b="1" dirty="0" err="1" smtClean="0">
                <a:solidFill>
                  <a:schemeClr val="tx1"/>
                </a:solidFill>
              </a:rPr>
              <a:t>cán</a:t>
            </a:r>
            <a:r>
              <a:rPr lang="en-US" sz="3600" b="1" dirty="0" smtClean="0">
                <a:solidFill>
                  <a:schemeClr val="tx1"/>
                </a:solidFill>
              </a:rPr>
              <a:t> </a:t>
            </a:r>
            <a:r>
              <a:rPr lang="en-US" sz="3600" b="1" dirty="0" err="1" smtClean="0">
                <a:solidFill>
                  <a:schemeClr val="tx1"/>
                </a:solidFill>
              </a:rPr>
              <a:t>bộ</a:t>
            </a:r>
            <a:r>
              <a:rPr lang="en-US" sz="3600" b="1" dirty="0" smtClean="0">
                <a:solidFill>
                  <a:schemeClr val="tx1"/>
                </a:solidFill>
              </a:rPr>
              <a:t> </a:t>
            </a:r>
            <a:r>
              <a:rPr lang="en-US" sz="3600" b="1" dirty="0" err="1" smtClean="0">
                <a:solidFill>
                  <a:schemeClr val="tx1"/>
                </a:solidFill>
              </a:rPr>
              <a:t>và</a:t>
            </a:r>
            <a:r>
              <a:rPr lang="en-US" sz="3600" b="1" dirty="0" smtClean="0">
                <a:solidFill>
                  <a:schemeClr val="tx1"/>
                </a:solidFill>
              </a:rPr>
              <a:t> </a:t>
            </a:r>
            <a:r>
              <a:rPr lang="en-US" sz="3600" b="1" dirty="0" err="1" smtClean="0">
                <a:solidFill>
                  <a:schemeClr val="tx1"/>
                </a:solidFill>
              </a:rPr>
              <a:t>sinh</a:t>
            </a:r>
            <a:r>
              <a:rPr lang="en-US" sz="3600" b="1" dirty="0" smtClean="0">
                <a:solidFill>
                  <a:schemeClr val="tx1"/>
                </a:solidFill>
              </a:rPr>
              <a:t> </a:t>
            </a:r>
            <a:r>
              <a:rPr lang="en-US" sz="3600" b="1" dirty="0" err="1" smtClean="0">
                <a:solidFill>
                  <a:schemeClr val="tx1"/>
                </a:solidFill>
              </a:rPr>
              <a:t>hoạt</a:t>
            </a:r>
            <a:r>
              <a:rPr lang="en-US" sz="3600" b="1" dirty="0" smtClean="0">
                <a:solidFill>
                  <a:schemeClr val="tx1"/>
                </a:solidFill>
              </a:rPr>
              <a:t> </a:t>
            </a:r>
            <a:r>
              <a:rPr lang="en-US" sz="3600" b="1" dirty="0" err="1" smtClean="0">
                <a:solidFill>
                  <a:schemeClr val="tx1"/>
                </a:solidFill>
              </a:rPr>
              <a:t>đảng</a:t>
            </a:r>
            <a:r>
              <a:rPr lang="en-US" sz="3600" b="1" dirty="0" smtClean="0">
                <a:solidFill>
                  <a:schemeClr val="tx1"/>
                </a:solidFill>
              </a:rPr>
              <a:t>; </a:t>
            </a:r>
          </a:p>
          <a:p>
            <a:pPr marL="0" indent="0" eaLnBrk="1" fontAlgn="auto" hangingPunct="1">
              <a:spcAft>
                <a:spcPts val="0"/>
              </a:spcAft>
              <a:buFont typeface="Arial" panose="020B0604020202020204" pitchFamily="34" charset="0"/>
              <a:buNone/>
              <a:defRPr/>
            </a:pPr>
            <a:r>
              <a:rPr lang="en-US" sz="3600" b="1" dirty="0" smtClean="0">
                <a:solidFill>
                  <a:schemeClr val="tx1"/>
                </a:solidFill>
              </a:rPr>
              <a:t>(3) </a:t>
            </a:r>
            <a:r>
              <a:rPr lang="en-US" sz="3600" b="1" dirty="0" err="1" smtClean="0">
                <a:solidFill>
                  <a:schemeClr val="tx1"/>
                </a:solidFill>
              </a:rPr>
              <a:t>Nhóm</a:t>
            </a:r>
            <a:r>
              <a:rPr lang="en-US" sz="3600" b="1" dirty="0" smtClean="0">
                <a:solidFill>
                  <a:schemeClr val="tx1"/>
                </a:solidFill>
              </a:rPr>
              <a:t> </a:t>
            </a:r>
            <a:r>
              <a:rPr lang="en-US" sz="3600" b="1" dirty="0" err="1" smtClean="0">
                <a:solidFill>
                  <a:schemeClr val="tx1"/>
                </a:solidFill>
              </a:rPr>
              <a:t>giải</a:t>
            </a:r>
            <a:r>
              <a:rPr lang="en-US" sz="3600" b="1" dirty="0" smtClean="0">
                <a:solidFill>
                  <a:schemeClr val="tx1"/>
                </a:solidFill>
              </a:rPr>
              <a:t> </a:t>
            </a:r>
            <a:r>
              <a:rPr lang="en-US" sz="3600" b="1" dirty="0" err="1" smtClean="0">
                <a:solidFill>
                  <a:schemeClr val="tx1"/>
                </a:solidFill>
              </a:rPr>
              <a:t>pháp</a:t>
            </a:r>
            <a:r>
              <a:rPr lang="en-US" sz="3600" b="1" dirty="0" smtClean="0">
                <a:solidFill>
                  <a:schemeClr val="tx1"/>
                </a:solidFill>
              </a:rPr>
              <a:t> </a:t>
            </a:r>
            <a:r>
              <a:rPr lang="en-US" sz="3600" b="1" dirty="0" err="1" smtClean="0">
                <a:solidFill>
                  <a:schemeClr val="tx1"/>
                </a:solidFill>
              </a:rPr>
              <a:t>về</a:t>
            </a:r>
            <a:r>
              <a:rPr lang="en-US" sz="3600" b="1" dirty="0" smtClean="0">
                <a:solidFill>
                  <a:schemeClr val="tx1"/>
                </a:solidFill>
              </a:rPr>
              <a:t> </a:t>
            </a:r>
            <a:r>
              <a:rPr lang="en-US" sz="3600" b="1" dirty="0" err="1" smtClean="0">
                <a:solidFill>
                  <a:schemeClr val="tx1"/>
                </a:solidFill>
              </a:rPr>
              <a:t>cơ</a:t>
            </a:r>
            <a:r>
              <a:rPr lang="en-US" sz="3600" b="1" dirty="0" smtClean="0">
                <a:solidFill>
                  <a:schemeClr val="tx1"/>
                </a:solidFill>
              </a:rPr>
              <a:t> </a:t>
            </a:r>
            <a:r>
              <a:rPr lang="en-US" sz="3600" b="1" dirty="0" err="1" smtClean="0">
                <a:solidFill>
                  <a:schemeClr val="tx1"/>
                </a:solidFill>
              </a:rPr>
              <a:t>chế</a:t>
            </a:r>
            <a:r>
              <a:rPr lang="en-US" sz="3600" b="1" dirty="0" smtClean="0">
                <a:solidFill>
                  <a:schemeClr val="tx1"/>
                </a:solidFill>
              </a:rPr>
              <a:t>, </a:t>
            </a:r>
            <a:r>
              <a:rPr lang="en-US" sz="3600" b="1" dirty="0" err="1" smtClean="0">
                <a:solidFill>
                  <a:schemeClr val="tx1"/>
                </a:solidFill>
              </a:rPr>
              <a:t>chính</a:t>
            </a:r>
            <a:r>
              <a:rPr lang="en-US" sz="3600" b="1" dirty="0" smtClean="0">
                <a:solidFill>
                  <a:schemeClr val="tx1"/>
                </a:solidFill>
              </a:rPr>
              <a:t> </a:t>
            </a:r>
            <a:r>
              <a:rPr lang="en-US" sz="3600" b="1" dirty="0" err="1" smtClean="0">
                <a:solidFill>
                  <a:schemeClr val="tx1"/>
                </a:solidFill>
              </a:rPr>
              <a:t>sách</a:t>
            </a:r>
            <a:r>
              <a:rPr lang="en-US" sz="3600" b="1" dirty="0" smtClean="0">
                <a:solidFill>
                  <a:schemeClr val="tx1"/>
                </a:solidFill>
              </a:rPr>
              <a:t>; </a:t>
            </a:r>
          </a:p>
          <a:p>
            <a:pPr marL="0" indent="0" eaLnBrk="1" fontAlgn="auto" hangingPunct="1">
              <a:spcAft>
                <a:spcPts val="0"/>
              </a:spcAft>
              <a:buFont typeface="Arial" panose="020B0604020202020204" pitchFamily="34" charset="0"/>
              <a:buNone/>
              <a:defRPr/>
            </a:pPr>
            <a:r>
              <a:rPr lang="en-US" sz="3600" b="1" dirty="0" smtClean="0">
                <a:solidFill>
                  <a:schemeClr val="tx1"/>
                </a:solidFill>
              </a:rPr>
              <a:t>(4) </a:t>
            </a:r>
            <a:r>
              <a:rPr lang="en-US" sz="3600" b="1" dirty="0" err="1" smtClean="0">
                <a:solidFill>
                  <a:schemeClr val="tx1"/>
                </a:solidFill>
              </a:rPr>
              <a:t>Nhóm</a:t>
            </a:r>
            <a:r>
              <a:rPr lang="en-US" sz="3600" b="1" dirty="0" smtClean="0">
                <a:solidFill>
                  <a:schemeClr val="tx1"/>
                </a:solidFill>
              </a:rPr>
              <a:t> </a:t>
            </a:r>
            <a:r>
              <a:rPr lang="en-US" sz="3600" b="1" dirty="0" err="1" smtClean="0">
                <a:solidFill>
                  <a:schemeClr val="tx1"/>
                </a:solidFill>
              </a:rPr>
              <a:t>giải</a:t>
            </a:r>
            <a:r>
              <a:rPr lang="en-US" sz="3600" b="1" dirty="0" smtClean="0">
                <a:solidFill>
                  <a:schemeClr val="tx1"/>
                </a:solidFill>
              </a:rPr>
              <a:t> </a:t>
            </a:r>
            <a:r>
              <a:rPr lang="en-US" sz="3600" b="1" dirty="0" err="1" smtClean="0">
                <a:solidFill>
                  <a:schemeClr val="tx1"/>
                </a:solidFill>
              </a:rPr>
              <a:t>pháp</a:t>
            </a:r>
            <a:r>
              <a:rPr lang="en-US" sz="3600" b="1" dirty="0" smtClean="0">
                <a:solidFill>
                  <a:schemeClr val="tx1"/>
                </a:solidFill>
              </a:rPr>
              <a:t> </a:t>
            </a:r>
            <a:r>
              <a:rPr lang="en-US" sz="3600" b="1" dirty="0" err="1" smtClean="0">
                <a:solidFill>
                  <a:schemeClr val="tx1"/>
                </a:solidFill>
              </a:rPr>
              <a:t>về</a:t>
            </a:r>
            <a:r>
              <a:rPr lang="en-US" sz="3600" b="1" dirty="0" smtClean="0">
                <a:solidFill>
                  <a:schemeClr val="tx1"/>
                </a:solidFill>
              </a:rPr>
              <a:t> </a:t>
            </a:r>
            <a:r>
              <a:rPr lang="en-US" sz="3600" b="1" dirty="0" err="1" smtClean="0">
                <a:solidFill>
                  <a:schemeClr val="tx1"/>
                </a:solidFill>
              </a:rPr>
              <a:t>công</a:t>
            </a:r>
            <a:r>
              <a:rPr lang="en-US" sz="3600" b="1" dirty="0" smtClean="0">
                <a:solidFill>
                  <a:schemeClr val="tx1"/>
                </a:solidFill>
              </a:rPr>
              <a:t> </a:t>
            </a:r>
            <a:r>
              <a:rPr lang="en-US" sz="3600" b="1" dirty="0" err="1" smtClean="0">
                <a:solidFill>
                  <a:schemeClr val="tx1"/>
                </a:solidFill>
              </a:rPr>
              <a:t>tác</a:t>
            </a:r>
            <a:r>
              <a:rPr lang="en-US" sz="3600" b="1" dirty="0" smtClean="0">
                <a:solidFill>
                  <a:schemeClr val="tx1"/>
                </a:solidFill>
              </a:rPr>
              <a:t> </a:t>
            </a:r>
            <a:r>
              <a:rPr lang="en-US" sz="3600" b="1" dirty="0" err="1" smtClean="0">
                <a:solidFill>
                  <a:schemeClr val="tx1"/>
                </a:solidFill>
              </a:rPr>
              <a:t>giáo</a:t>
            </a:r>
            <a:r>
              <a:rPr lang="en-US" sz="3600" b="1" dirty="0" smtClean="0">
                <a:solidFill>
                  <a:schemeClr val="tx1"/>
                </a:solidFill>
              </a:rPr>
              <a:t> </a:t>
            </a:r>
            <a:r>
              <a:rPr lang="en-US" sz="3600" b="1" dirty="0" err="1" smtClean="0">
                <a:solidFill>
                  <a:schemeClr val="tx1"/>
                </a:solidFill>
              </a:rPr>
              <a:t>dục</a:t>
            </a:r>
            <a:r>
              <a:rPr lang="en-US" sz="3600" b="1" dirty="0" smtClean="0">
                <a:solidFill>
                  <a:schemeClr val="tx1"/>
                </a:solidFill>
              </a:rPr>
              <a:t> </a:t>
            </a:r>
            <a:r>
              <a:rPr lang="en-US" sz="3600" b="1" dirty="0" err="1" smtClean="0">
                <a:solidFill>
                  <a:schemeClr val="tx1"/>
                </a:solidFill>
              </a:rPr>
              <a:t>chính</a:t>
            </a:r>
            <a:r>
              <a:rPr lang="en-US" sz="3600" b="1" dirty="0" smtClean="0">
                <a:solidFill>
                  <a:schemeClr val="tx1"/>
                </a:solidFill>
              </a:rPr>
              <a:t> </a:t>
            </a:r>
            <a:r>
              <a:rPr lang="en-US" sz="3600" b="1" dirty="0" err="1" smtClean="0">
                <a:solidFill>
                  <a:schemeClr val="tx1"/>
                </a:solidFill>
              </a:rPr>
              <a:t>trị</a:t>
            </a:r>
            <a:r>
              <a:rPr lang="en-US" sz="3600" b="1" dirty="0" smtClean="0">
                <a:solidFill>
                  <a:schemeClr val="tx1"/>
                </a:solidFill>
              </a:rPr>
              <a:t> </a:t>
            </a:r>
            <a:r>
              <a:rPr lang="en-US" sz="3600" b="1" dirty="0" err="1" smtClean="0">
                <a:solidFill>
                  <a:schemeClr val="tx1"/>
                </a:solidFill>
              </a:rPr>
              <a:t>tư</a:t>
            </a:r>
            <a:r>
              <a:rPr lang="en-US" sz="3600" b="1" dirty="0" smtClean="0">
                <a:solidFill>
                  <a:schemeClr val="tx1"/>
                </a:solidFill>
              </a:rPr>
              <a:t> </a:t>
            </a:r>
            <a:r>
              <a:rPr lang="en-US" sz="3600" b="1" dirty="0" err="1" smtClean="0">
                <a:solidFill>
                  <a:schemeClr val="tx1"/>
                </a:solidFill>
              </a:rPr>
              <a:t>tưởng</a:t>
            </a:r>
            <a:r>
              <a:rPr lang="en-US" sz="3600" b="1" dirty="0" smtClean="0">
                <a:solidFill>
                  <a:schemeClr val="tx1"/>
                </a:solidFill>
              </a:rPr>
              <a:t>. </a:t>
            </a:r>
            <a:endParaRPr lang="en-US" sz="3600" b="1" dirty="0">
              <a:solidFill>
                <a:schemeClr val="tx1"/>
              </a:solidFill>
            </a:endParaRPr>
          </a:p>
        </p:txBody>
      </p:sp>
      <p:sp>
        <p:nvSpPr>
          <p:cNvPr id="4" name="Slide Number Placeholder 3"/>
          <p:cNvSpPr>
            <a:spLocks noGrp="1"/>
          </p:cNvSpPr>
          <p:nvPr>
            <p:ph type="sldNum" sz="quarter" idx="12"/>
          </p:nvPr>
        </p:nvSpPr>
        <p:spPr/>
        <p:txBody>
          <a:bodyPr/>
          <a:lstStyle/>
          <a:p>
            <a:pPr>
              <a:defRPr/>
            </a:pPr>
            <a:fld id="{3C671B68-4E6E-4518-97F8-34B2FB595FA1}" type="slidenum">
              <a:rPr lang="en-US"/>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448</TotalTime>
  <Words>3841</Words>
  <Application>Microsoft Office PowerPoint</Application>
  <PresentationFormat>Custom</PresentationFormat>
  <Paragraphs>175</Paragraphs>
  <Slides>49</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49</vt:i4>
      </vt:variant>
    </vt:vector>
  </HeadingPairs>
  <TitlesOfParts>
    <vt:vector size="52" baseType="lpstr">
      <vt:lpstr>Arial</vt:lpstr>
      <vt:lpstr>Calibri</vt:lpstr>
      <vt:lpstr>Office Theme</vt:lpstr>
      <vt:lpstr>PowerPoint Presentation</vt:lpstr>
      <vt:lpstr>BỐ CỤC (CÓ 3 PHẦN)</vt:lpstr>
      <vt:lpstr>PHẦN 1: BỐI CẢNH RA ĐỜI  VÀ NỘI DUNG CỦA NGHỊ QUYẾT</vt:lpstr>
      <vt:lpstr>Những căn cứ để Trung ương ban hành Nghị quyết.</vt:lpstr>
      <vt:lpstr>PowerPoint Presentation</vt:lpstr>
      <vt:lpstr>*Nội dung Nghị quyết Trung ương 4</vt:lpstr>
      <vt:lpstr>3 vấn đề cấp bách</vt:lpstr>
      <vt:lpstr>Trong 03 vấn đề cấp bách đó nghị quyết xác định: việc đấu tranh ngăn chặn, đẩy lùi tình trạng suy thoái về tư tưởng chính trị, đạo đức, lối sống của một bộ phận không nhỏ cán bộ, đảng viên trước hết là cán bộ lãnh đạo, quản lý các cấp là trọng tâm, xuyên suốt và cấp bách nhất.</vt:lpstr>
      <vt:lpstr>4 nhóm giải pháp </vt:lpstr>
      <vt:lpstr>PowerPoint Presentation</vt:lpstr>
      <vt:lpstr>2. Về tổ chức triển khai học tập, quán triệt Nghị quyết</vt:lpstr>
      <vt:lpstr>PHẦN II. TÌNH HÌNH TRIỂN KHAI VÀ KẾT QUẢ THỰC HIỆN NGHỊ QUYẾT</vt:lpstr>
      <vt:lpstr>2.1. Đấu tranh, ngăn chặn, đẩy lùi tình trạng suy thoái về tư tưởng chính trị, đạo đức lối sống trong đội ngũ cán bộ, đảng viên, trước hết là cán bộ lãnh đạo, quản lý các cấp</vt:lpstr>
      <vt:lpstr>PowerPoint Presentation</vt:lpstr>
      <vt:lpstr>Hạn chế, khuyết điểm</vt:lpstr>
      <vt:lpstr>PowerPoint Presentation</vt:lpstr>
      <vt:lpstr>Việc sửa chữa, khắc phục khuyết điểm sau kiểm điểm</vt:lpstr>
      <vt:lpstr>Hạn chế, khuyết điểm</vt:lpstr>
      <vt:lpstr>Về lãnh đạo, chỉ đạo công tác đấu tranh phòng, chống tham nhũng, lãng phí</vt:lpstr>
      <vt:lpstr>PowerPoint Presentation</vt:lpstr>
      <vt:lpstr>Hạn chế, khuyết điểm</vt:lpstr>
      <vt:lpstr>2.2. Xây dựng đội ngũ cán bộ lãnh đạo, quản lý các cấp, nhất là cấp Trung ương, đáp ứng yêu cầu sự nghiệp công nghiệp hóa, hiện đại hóa và hội nhập quốc tế</vt:lpstr>
      <vt:lpstr>Về công tác tạo nguồn, quy hoạch, đào tạo, bồi dưỡng, bố trí, luân chuyển, sử dụng đội ngũ cán bộ lãnh đạo, quản lý các cấp</vt:lpstr>
      <vt:lpstr>Hoàn thành việc rà soát, bổ sung, điều chỉnh quy hoạch ban chấp hành, ban thường vụ các tỉnh ủy, thành ủy, đảng ủy trực thuộc Trung ương và lãnh đạo các ban, bộ, ngành, đoàn thể Trung ương giai đoạn 2014-2016 và giai đoạn 2016 - 2021.</vt:lpstr>
      <vt:lpstr> </vt:lpstr>
      <vt:lpstr>Hạn chế, khuyết điểm:</vt:lpstr>
      <vt:lpstr>Thực hiện việc lấy phiếu tín nhiệm đối với thành viên lãnh đạo cấp ủy và cán bộ lãnh trong các cơ quan đảng, nhà nước, Mặt trận Tổ quốc và các đoàn thể chính trị - xã hội</vt:lpstr>
      <vt:lpstr>PowerPoint Presentation</vt:lpstr>
      <vt:lpstr>Hạn chế, khuyết điểm</vt:lpstr>
      <vt:lpstr>Việc tinh giản biên chế, cơ cấu lại đội ngũ cán bộ, công chức</vt:lpstr>
      <vt:lpstr>Hạn chế, khuyết điểm</vt:lpstr>
      <vt:lpstr>2.3. Xác định rõ thẩm quyền, trách nhiệm người đứng đầu cấp ủy, chính quyền trong mối quan hệ với tập thể cấp ủy, cơ quan, đơn vị và tiếp tục đổi mới phương thức lãnh đạo của Đảng</vt:lpstr>
      <vt:lpstr>PowerPoint Presentation</vt:lpstr>
      <vt:lpstr>PowerPoint Presentation</vt:lpstr>
      <vt:lpstr>Hạn chế, khuyết điểm</vt:lpstr>
      <vt:lpstr>* Đánh giá chung </vt:lpstr>
      <vt:lpstr>PowerPoint Presentation</vt:lpstr>
      <vt:lpstr>Một số hạn chế, khuyết điểm</vt:lpstr>
      <vt:lpstr>PowerPoint Presentation</vt:lpstr>
      <vt:lpstr>4. Một số kinh nghiệm về xây dựng và chỉ đạo tổ chức thực hiện</vt:lpstr>
      <vt:lpstr>PowerPoint Presentation</vt:lpstr>
      <vt:lpstr>PowerPoint Presentation</vt:lpstr>
      <vt:lpstr>PHẦN III  PHƯƠNG HƯỚNG, NHIỆM VỤ  VÀ GIẢI PHÁP TIẾP TỤC THỰC HIỆN  NGHỊ QUYẾT TRUNG ƯƠNG 4  TRONG THỜI GIAN TỚI</vt:lpstr>
      <vt:lpstr>3.1. Phương hướng chung</vt:lpstr>
      <vt:lpstr>3.2. Nhiệm vụ và giải pháp</vt:lpstr>
      <vt:lpstr>PowerPoint Presentation</vt:lpstr>
      <vt:lpstr>PowerPoint Presentation</vt:lpstr>
      <vt:lpstr>PowerPoint Presentation</vt:lpstr>
      <vt:lpstr>HẾT</vt:lpstr>
    </vt:vector>
  </TitlesOfParts>
  <Company>Thanh pho Ho Chi Minh, Vietnam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BÁO CÁO TỔNG KẾT THỰC HIỆN  NGHỊ QUYẾT TRUNG ƯƠNG 4 (KHÓA XI)  “MỘT SỐ VẤN ĐỀ CẤP BÁCH  VỀ XÂY DỰNG ĐẢNG HIỆN NAY”</dc:title>
  <dc:creator>Nguyen Nguyen Khoi</dc:creator>
  <cp:lastModifiedBy>Admin</cp:lastModifiedBy>
  <cp:revision>66</cp:revision>
  <dcterms:created xsi:type="dcterms:W3CDTF">2016-05-03T10:26:05Z</dcterms:created>
  <dcterms:modified xsi:type="dcterms:W3CDTF">2016-08-02T12:43:21Z</dcterms:modified>
</cp:coreProperties>
</file>